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7" r:id="rId2"/>
    <p:sldId id="296" r:id="rId3"/>
    <p:sldId id="258" r:id="rId4"/>
    <p:sldId id="277" r:id="rId5"/>
    <p:sldId id="306" r:id="rId6"/>
    <p:sldId id="307" r:id="rId7"/>
    <p:sldId id="297" r:id="rId8"/>
    <p:sldId id="287" r:id="rId9"/>
    <p:sldId id="259" r:id="rId10"/>
    <p:sldId id="288" r:id="rId11"/>
    <p:sldId id="299" r:id="rId12"/>
    <p:sldId id="298" r:id="rId13"/>
    <p:sldId id="279" r:id="rId14"/>
    <p:sldId id="260" r:id="rId15"/>
    <p:sldId id="289" r:id="rId16"/>
    <p:sldId id="261" r:id="rId17"/>
    <p:sldId id="278" r:id="rId18"/>
    <p:sldId id="280" r:id="rId19"/>
    <p:sldId id="290" r:id="rId20"/>
    <p:sldId id="270" r:id="rId21"/>
    <p:sldId id="291" r:id="rId22"/>
    <p:sldId id="264" r:id="rId23"/>
    <p:sldId id="292" r:id="rId24"/>
    <p:sldId id="266" r:id="rId25"/>
    <p:sldId id="301" r:id="rId26"/>
    <p:sldId id="294" r:id="rId27"/>
    <p:sldId id="302" r:id="rId28"/>
    <p:sldId id="267" r:id="rId29"/>
    <p:sldId id="268" r:id="rId30"/>
    <p:sldId id="303" r:id="rId31"/>
    <p:sldId id="305" r:id="rId32"/>
    <p:sldId id="269" r:id="rId33"/>
    <p:sldId id="271" r:id="rId34"/>
    <p:sldId id="282" r:id="rId35"/>
    <p:sldId id="286" r:id="rId36"/>
    <p:sldId id="284" r:id="rId37"/>
    <p:sldId id="283" r:id="rId38"/>
    <p:sldId id="275" r:id="rId39"/>
    <p:sldId id="304" r:id="rId40"/>
  </p:sldIdLst>
  <p:sldSz cx="9144000" cy="6858000" type="letter"/>
  <p:notesSz cx="9210675" cy="69802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660066"/>
    <a:srgbClr val="000099"/>
    <a:srgbClr val="29498F"/>
    <a:srgbClr val="549CC8"/>
    <a:srgbClr val="5FB1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 autoAdjust="0"/>
    <p:restoredTop sz="94693" autoAdjust="0"/>
  </p:normalViewPr>
  <p:slideViewPr>
    <p:cSldViewPr>
      <p:cViewPr varScale="1">
        <p:scale>
          <a:sx n="64" d="100"/>
          <a:sy n="64" d="100"/>
        </p:scale>
        <p:origin x="588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82012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29.wma>
</file>

<file path=ppt/media/media3.wma>
</file>

<file path=ppt/media/media30.wma>
</file>

<file path=ppt/media/media31.wma>
</file>

<file path=ppt/media/media32.wma>
</file>

<file path=ppt/media/media33.wma>
</file>

<file path=ppt/media/media34.wma>
</file>

<file path=ppt/media/media35.wma>
</file>

<file path=ppt/media/media36.wma>
</file>

<file path=ppt/media/media37.wma>
</file>

<file path=ppt/media/media38.wma>
</file>

<file path=ppt/media/media39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1238" y="349250"/>
            <a:ext cx="4649787" cy="3489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</p:spTree>
    <p:extLst>
      <p:ext uri="{BB962C8B-B14F-4D97-AF65-F5344CB8AC3E}">
        <p14:creationId xmlns:p14="http://schemas.microsoft.com/office/powerpoint/2010/main" val="22084657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352800"/>
            <a:ext cx="6781800" cy="3124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433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awtri_c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791200"/>
            <a:ext cx="766763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1"/>
          <p:cNvSpPr>
            <a:spLocks noChangeArrowheads="1"/>
          </p:cNvSpPr>
          <p:nvPr/>
        </p:nvSpPr>
        <p:spPr bwMode="auto">
          <a:xfrm>
            <a:off x="1147763" y="6324600"/>
            <a:ext cx="5562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altLang="zh-CN" sz="1200" b="0" smtClean="0">
                <a:latin typeface="Times New Roman" panose="02020603050405020304" pitchFamily="18" charset="0"/>
                <a:ea typeface="ヒラギノ角ゴ Pro W3" pitchFamily="1" charset="-128"/>
              </a:rPr>
              <a:t>Copyright </a:t>
            </a:r>
            <a:r>
              <a:rPr lang="en-US" altLang="zh-CN" sz="1200" b="0" smtClean="0">
                <a:ea typeface="ヒラギノ角ゴ Pro W3" pitchFamily="1" charset="-128"/>
              </a:rPr>
              <a:t>©</a:t>
            </a:r>
            <a:r>
              <a:rPr lang="en-US" altLang="zh-CN" sz="1200" b="0" smtClean="0">
                <a:latin typeface="Times New Roman" panose="02020603050405020304" pitchFamily="18" charset="0"/>
                <a:ea typeface="ヒラギノ角ゴ Pro W3" pitchFamily="1" charset="-128"/>
              </a:rPr>
              <a:t> 2008 Pearson Education, Inc. Publishing as Pearson Addison-Wesley</a:t>
            </a:r>
          </a:p>
        </p:txBody>
      </p:sp>
      <p:sp>
        <p:nvSpPr>
          <p:cNvPr id="33798" name="Rectangle 6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447800" y="2717800"/>
            <a:ext cx="7396163" cy="628650"/>
          </a:xfrm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rIns="91440"/>
          <a:lstStyle>
            <a:lvl1pPr marL="0" indent="0" algn="r">
              <a:buFontTx/>
              <a:buNone/>
              <a:defRPr sz="3200"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</a:p>
        </p:txBody>
      </p:sp>
      <p:sp>
        <p:nvSpPr>
          <p:cNvPr id="33801" name="Rectangle 9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2133600"/>
            <a:ext cx="7473950" cy="628650"/>
          </a:xfrm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r">
              <a:defRPr>
                <a:solidFill>
                  <a:srgbClr val="29498F"/>
                </a:solidFill>
              </a:defRPr>
            </a:lvl1pPr>
          </a:lstStyle>
          <a:p>
            <a:pPr lvl="0"/>
            <a:r>
              <a:rPr lang="en-US" altLang="zh-CN" noProof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63244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224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43700" y="304800"/>
            <a:ext cx="2171700" cy="60198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28600" y="304800"/>
            <a:ext cx="6362700" cy="60198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8617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254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55417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28600" y="1066800"/>
            <a:ext cx="42291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10100" y="1066800"/>
            <a:ext cx="42291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108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703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5731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17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36257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24870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"/>
          <p:cNvSpPr>
            <a:spLocks noChangeArrowheads="1"/>
          </p:cNvSpPr>
          <p:nvPr/>
        </p:nvSpPr>
        <p:spPr bwMode="auto">
          <a:xfrm>
            <a:off x="7086600" y="6324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r>
              <a:rPr lang="en-US" altLang="zh-CN" sz="1200" b="0" smtClean="0">
                <a:ea typeface="宋体" panose="02010600030101010101" pitchFamily="2" charset="-122"/>
              </a:rPr>
              <a:t>1-</a:t>
            </a:r>
            <a:fld id="{653AA35E-6AB0-474D-A066-77F3BE4F337C}" type="slidenum">
              <a:rPr lang="en-US" altLang="zh-CN" sz="1200" b="0" smtClean="0">
                <a:ea typeface="宋体" panose="02010600030101010101" pitchFamily="2" charset="-122"/>
              </a:rPr>
              <a:pPr algn="r">
                <a:defRPr/>
              </a:pPr>
              <a:t>‹#›</a:t>
            </a:fld>
            <a:endParaRPr lang="en-US" altLang="zh-CN" sz="1200" b="0" smtClean="0">
              <a:ea typeface="宋体" panose="02010600030101010101" pitchFamily="2" charset="-122"/>
            </a:endParaRPr>
          </a:p>
        </p:txBody>
      </p:sp>
      <p:sp>
        <p:nvSpPr>
          <p:cNvPr id="1027" name="Rectangle 9"/>
          <p:cNvSpPr>
            <a:spLocks noChangeArrowheads="1"/>
          </p:cNvSpPr>
          <p:nvPr/>
        </p:nvSpPr>
        <p:spPr bwMode="auto">
          <a:xfrm>
            <a:off x="228600" y="6400800"/>
            <a:ext cx="5562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zh-CN" sz="1200" b="0" smtClean="0">
                <a:latin typeface="Times New Roman" panose="02020603050405020304" pitchFamily="18" charset="0"/>
                <a:ea typeface="宋体" panose="02010600030101010101" pitchFamily="2" charset="-122"/>
              </a:rPr>
              <a:t>Copyright © 2008 Pearson Education, Inc. Publishing as Pearson Addison-Wesley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304800"/>
            <a:ext cx="86106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title style</a:t>
            </a:r>
          </a:p>
        </p:txBody>
      </p:sp>
      <p:sp>
        <p:nvSpPr>
          <p:cNvPr id="1029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066800"/>
            <a:ext cx="86106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CC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3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285750" indent="-2857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</a:defRPr>
      </a:lvl3pPr>
      <a:lvl4pPr marL="1543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</a:defRPr>
      </a:lvl4pPr>
      <a:lvl5pPr marL="20002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</a:defRPr>
      </a:lvl5pPr>
      <a:lvl6pPr marL="24574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</a:defRPr>
      </a:lvl6pPr>
      <a:lvl7pPr marL="29146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</a:defRPr>
      </a:lvl7pPr>
      <a:lvl8pPr marL="33718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</a:defRPr>
      </a:lvl8pPr>
      <a:lvl9pPr marL="3829050" indent="-171450" algn="l" rtl="0" eaLnBrk="0" fontAlgn="base" hangingPunct="0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ma"/><Relationship Id="rId1" Type="http://schemas.microsoft.com/office/2007/relationships/media" Target="../media/media20.wm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ma"/><Relationship Id="rId1" Type="http://schemas.microsoft.com/office/2007/relationships/media" Target="../media/media21.wma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ma"/><Relationship Id="rId1" Type="http://schemas.microsoft.com/office/2007/relationships/media" Target="../media/media22.wma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wma"/><Relationship Id="rId1" Type="http://schemas.microsoft.com/office/2007/relationships/media" Target="../media/media23.wm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wma"/><Relationship Id="rId1" Type="http://schemas.microsoft.com/office/2007/relationships/media" Target="../media/media25.wma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wma"/><Relationship Id="rId1" Type="http://schemas.microsoft.com/office/2007/relationships/media" Target="../media/media26.wma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wma"/><Relationship Id="rId1" Type="http://schemas.microsoft.com/office/2007/relationships/media" Target="../media/media27.wma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wma"/><Relationship Id="rId1" Type="http://schemas.microsoft.com/office/2007/relationships/media" Target="../media/media28.wma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wma"/><Relationship Id="rId1" Type="http://schemas.microsoft.com/office/2007/relationships/media" Target="../media/media29.wm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wma"/><Relationship Id="rId1" Type="http://schemas.microsoft.com/office/2007/relationships/media" Target="../media/media30.wma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wma"/><Relationship Id="rId1" Type="http://schemas.microsoft.com/office/2007/relationships/media" Target="../media/media31.wma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wma"/><Relationship Id="rId1" Type="http://schemas.microsoft.com/office/2007/relationships/media" Target="../media/media32.wma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wma"/><Relationship Id="rId1" Type="http://schemas.microsoft.com/office/2007/relationships/media" Target="../media/media33.wma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wma"/><Relationship Id="rId1" Type="http://schemas.microsoft.com/office/2007/relationships/media" Target="../media/media34.wma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wma"/><Relationship Id="rId1" Type="http://schemas.microsoft.com/office/2007/relationships/media" Target="../media/media35.wma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wma"/><Relationship Id="rId1" Type="http://schemas.microsoft.com/office/2007/relationships/media" Target="../media/media36.wma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wma"/><Relationship Id="rId1" Type="http://schemas.microsoft.com/office/2007/relationships/media" Target="../media/media37.wma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8.wma"/><Relationship Id="rId1" Type="http://schemas.microsoft.com/office/2007/relationships/media" Target="../media/media38.wma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9.wma"/><Relationship Id="rId1" Type="http://schemas.microsoft.com/office/2007/relationships/media" Target="../media/media39.wm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zh-CN" sz="3200" smtClean="0">
                <a:solidFill>
                  <a:srgbClr val="000099"/>
                </a:solidFill>
                <a:ea typeface="宋体" panose="02010600030101010101" pitchFamily="2" charset="-122"/>
              </a:rPr>
              <a:t>Part 1</a:t>
            </a:r>
          </a:p>
        </p:txBody>
      </p:sp>
      <p:sp>
        <p:nvSpPr>
          <p:cNvPr id="4099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algn="ctr">
              <a:spcBef>
                <a:spcPct val="20000"/>
              </a:spcBef>
            </a:pPr>
            <a:r>
              <a:rPr lang="en-US" altLang="zh-CN" smtClean="0">
                <a:solidFill>
                  <a:srgbClr val="000099"/>
                </a:solidFill>
                <a:ea typeface="宋体" panose="02010600030101010101" pitchFamily="2" charset="-122"/>
              </a:rPr>
              <a:t>Fundamentals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spd="med" advTm="915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1.1 Internet Protocols  (</a:t>
            </a:r>
            <a:r>
              <a:rPr lang="en-US" altLang="zh-CN" sz="2400" smtClean="0">
                <a:solidFill>
                  <a:srgbClr val="92D050"/>
                </a:solidFill>
                <a:ea typeface="宋体" panose="02010600030101010101" pitchFamily="2" charset="-122"/>
              </a:rPr>
              <a:t>pp.4</a:t>
            </a: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)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1.1.4 Domain names 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People have difficulty in remembering the numeric IP addresses. So textual names are invented.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Form: </a:t>
            </a:r>
            <a:r>
              <a:rPr lang="en-US" altLang="zh-CN" b="0" smtClean="0">
                <a:solidFill>
                  <a:srgbClr val="FFC000"/>
                </a:solidFill>
                <a:ea typeface="宋体" panose="02010600030101010101" pitchFamily="2" charset="-122"/>
              </a:rPr>
              <a:t> host-name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.domain-names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For example: </a:t>
            </a:r>
            <a:r>
              <a:rPr lang="en-US" altLang="zh-CN" b="0" smtClean="0">
                <a:solidFill>
                  <a:srgbClr val="FFC000"/>
                </a:solidFill>
                <a:ea typeface="宋体" panose="02010600030101010101" pitchFamily="2" charset="-122"/>
              </a:rPr>
              <a:t>db</a:t>
            </a:r>
            <a:r>
              <a:rPr lang="en-US" altLang="zh-CN" b="0" smtClean="0">
                <a:solidFill>
                  <a:schemeClr val="accent1"/>
                </a:solidFill>
                <a:ea typeface="宋体" panose="02010600030101010101" pitchFamily="2" charset="-122"/>
              </a:rPr>
              <a:t>.cs.berkeley.edu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first domain is the smallest; the  last is the largest.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Last domain specifies the type of organization where the host resides (USA).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1"/>
                </a:solidFill>
                <a:ea typeface="宋体" panose="02010600030101010101" pitchFamily="2" charset="-122"/>
              </a:rPr>
              <a:t>Fully qualified domain name 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- the </a:t>
            </a:r>
            <a:r>
              <a:rPr lang="en-US" altLang="zh-CN" b="0" smtClean="0">
                <a:solidFill>
                  <a:srgbClr val="FFC000"/>
                </a:solidFill>
                <a:ea typeface="宋体" panose="02010600030101010101" pitchFamily="2" charset="-122"/>
              </a:rPr>
              <a:t>host name 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and all of the domain names 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Fully qualified domain name must be unique.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924"/>
    </mc:Choice>
    <mc:Fallback xmlns="">
      <p:transition spd="slow" advTm="366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1.1 Internet Protocols</a:t>
            </a:r>
            <a:endParaRPr lang="zh-CN" altLang="en-US" sz="2400" smtClean="0">
              <a:solidFill>
                <a:srgbClr val="000099"/>
              </a:solidFill>
              <a:ea typeface="宋体" panose="02010600030101010101" pitchFamily="2" charset="-122"/>
            </a:endParaRP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smtClean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Domain Name Servers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(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DNS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) - convert fully qualified domain names to IPs.</a:t>
            </a:r>
          </a:p>
          <a:p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Name servers are a collection of computers and are responsible for their own organizations.</a:t>
            </a:r>
          </a:p>
          <a:p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How it works is illustrated by Figure 1.1.</a:t>
            </a:r>
          </a:p>
          <a:p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591"/>
    </mc:Choice>
    <mc:Fallback xmlns="">
      <p:transition spd="slow" advTm="1315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Figure 1.1  </a:t>
            </a:r>
            <a:r>
              <a:rPr lang="en-US" altLang="zh-CN" sz="2400" b="0" smtClean="0">
                <a:solidFill>
                  <a:srgbClr val="000099"/>
                </a:solidFill>
                <a:ea typeface="宋体" panose="02010600030101010101" pitchFamily="2" charset="-122"/>
              </a:rPr>
              <a:t>Domain name conversion</a:t>
            </a:r>
            <a:endParaRPr lang="en-US" altLang="zh-CN" sz="2400" smtClean="0">
              <a:solidFill>
                <a:srgbClr val="000099"/>
              </a:solidFill>
              <a:ea typeface="宋体" panose="02010600030101010101" pitchFamily="2" charset="-122"/>
            </a:endParaRPr>
          </a:p>
        </p:txBody>
      </p:sp>
      <p:pic>
        <p:nvPicPr>
          <p:cNvPr id="16387" name="Picture 3" descr="fig01_0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3" y="2065338"/>
            <a:ext cx="8231187" cy="2725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458"/>
    </mc:Choice>
    <mc:Fallback xmlns="">
      <p:transition spd="slow" advTm="904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</a:pPr>
            <a:r>
              <a:rPr lang="en-US" altLang="zh-CN" sz="2000" smtClean="0">
                <a:solidFill>
                  <a:srgbClr val="000099"/>
                </a:solidFill>
                <a:ea typeface="宋体" panose="02010600030101010101" pitchFamily="2" charset="-122"/>
              </a:rPr>
              <a:t>1.1 Internet Protocols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smtClean="0">
                <a:solidFill>
                  <a:schemeClr val="accent1"/>
                </a:solidFill>
                <a:ea typeface="宋体" panose="02010600030101010101" pitchFamily="2" charset="-122"/>
              </a:rPr>
              <a:t>Clients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and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Servers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are programs that communicate with each other over the Internet.</a:t>
            </a:r>
          </a:p>
          <a:p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A </a:t>
            </a:r>
            <a:r>
              <a:rPr lang="en-US" altLang="zh-CN" b="0" smtClean="0">
                <a:solidFill>
                  <a:schemeClr val="accent1"/>
                </a:solidFill>
                <a:ea typeface="宋体" panose="02010600030101010101" pitchFamily="2" charset="-122"/>
              </a:rPr>
              <a:t>Server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runs continuously, waiting to be contacted by a client.</a:t>
            </a:r>
          </a:p>
          <a:p>
            <a:pPr lvl="1"/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Each Server provides certain services.</a:t>
            </a:r>
          </a:p>
          <a:p>
            <a:pPr lvl="1"/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Services include providing web pages.</a:t>
            </a:r>
          </a:p>
          <a:p>
            <a:pPr lvl="1"/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A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Client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will send a message to a server requesting the service.</a:t>
            </a:r>
          </a:p>
          <a:p>
            <a:pPr lvl="1"/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client usually provides some information, parameters, with the request.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343"/>
    </mc:Choice>
    <mc:Fallback xmlns="">
      <p:transition spd="slow" advTm="1393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1.2 World-Wide Web (</a:t>
            </a:r>
            <a:r>
              <a:rPr lang="en-US" altLang="zh-CN" sz="2400" smtClean="0">
                <a:solidFill>
                  <a:srgbClr val="92D050"/>
                </a:solidFill>
                <a:ea typeface="宋体" panose="02010600030101010101" pitchFamily="2" charset="-122"/>
              </a:rPr>
              <a:t>pp.6</a:t>
            </a: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)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066800"/>
            <a:ext cx="8610600" cy="54102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1.2.1 Origins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Tim Berners-Lee 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proposed the Web in 1989.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Purpose: to allow scientists to have access to documents of scientific works through their own computers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Document form: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hypertext, 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which is text with embedded links to allow non-sequential browsing of textual materials.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Pages? Documents? Resources?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We’ll call them </a:t>
            </a: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documents.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Hypermedia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– more than just text – images, sound, etc.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From here on, we refer to the World Wide Web as the Web.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497"/>
    </mc:Choice>
    <mc:Fallback xmlns="">
      <p:transition spd="slow" advTm="335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1.2 The World-Wide Web</a:t>
            </a:r>
            <a:endParaRPr lang="en-US" altLang="zh-CN" sz="2400" b="0" smtClean="0">
              <a:solidFill>
                <a:srgbClr val="000099"/>
              </a:solidFill>
              <a:ea typeface="宋体" panose="02010600030101010101" pitchFamily="2" charset="-122"/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1.2.2 </a:t>
            </a:r>
            <a:r>
              <a:rPr lang="en-US" altLang="zh-CN" b="0" smtClean="0">
                <a:solidFill>
                  <a:schemeClr val="accent1"/>
                </a:solidFill>
                <a:ea typeface="宋体" panose="02010600030101010101" pitchFamily="2" charset="-122"/>
              </a:rPr>
              <a:t>Web or Internet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?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internet is a collection of </a:t>
            </a: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computers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and </a:t>
            </a: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devices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which communicate with each other through different kinds of protocols.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Web uses one of the protocols,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http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, that run on the Internet. There are several others (telnet, mailto, etc.). It cannot work properly without the internet.</a:t>
            </a: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http- HyperText Transfer Protocol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152"/>
    </mc:Choice>
    <mc:Fallback xmlns="">
      <p:transition spd="slow" advTm="1711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CC"/>
                </a:solidFill>
                <a:ea typeface="宋体" panose="02010600030101010101" pitchFamily="2" charset="-122"/>
              </a:rPr>
              <a:t>1.3 Web Browsers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066800"/>
            <a:ext cx="8610600" cy="484346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Browsers are clients - always initiate a communications, servers react (although sometimes servers require responses)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Most requests are for existing documents, using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HyperText Transfer Protocol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(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HTTP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)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But some requests are for program execution, with the output returned as a document.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714"/>
    </mc:Choice>
    <mc:Fallback xmlns="">
      <p:transition spd="slow" advTm="179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b="0" smtClean="0">
                <a:solidFill>
                  <a:srgbClr val="000099"/>
                </a:solidFill>
                <a:ea typeface="宋体" panose="02010600030101010101" pitchFamily="2" charset="-122"/>
              </a:rPr>
              <a:t>1.4 Web Servers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Provide responses to browser requests, either existing documents or dynamically built documents.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Browser-server connection is now maintained through more than one request-response cycle.</a:t>
            </a: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1"/>
                </a:solidFill>
                <a:ea typeface="宋体" panose="02010600030101010101" pitchFamily="2" charset="-122"/>
              </a:rPr>
              <a:t>All communications between browsers and servers use Hypertext Transfer Protocol (HTTP).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117"/>
    </mc:Choice>
    <mc:Fallback xmlns="">
      <p:transition spd="slow" advTm="161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b="0" smtClean="0">
                <a:solidFill>
                  <a:srgbClr val="000099"/>
                </a:solidFill>
                <a:ea typeface="宋体" panose="02010600030101010101" pitchFamily="2" charset="-122"/>
              </a:rPr>
              <a:t>1.4.1 Web Server Operation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Web servers run as background processes in the operating system.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–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Monitor a communications port on the host, accepting HTTP messages when they appear.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–"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–"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Currently, the most common server configuration is Apache on some versions of UNIX.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433"/>
    </mc:Choice>
    <mc:Fallback xmlns="">
      <p:transition spd="slow" advTm="105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b="0" smtClean="0">
                <a:solidFill>
                  <a:srgbClr val="000099"/>
                </a:solidFill>
                <a:ea typeface="宋体" panose="02010600030101010101" pitchFamily="2" charset="-122"/>
              </a:rPr>
              <a:t>1.4.2 Web Server Operation Details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Web servers have two main directories: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  <a:buFontTx/>
              <a:buAutoNum type="arabicPeriod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Document root (servable documents)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  <a:buFontTx/>
              <a:buAutoNum type="arabicPeriod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Server root (server system software)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  <a:buFontTx/>
              <a:buAutoNum type="arabicPeriod"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Document root is accessed indirectly by clients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–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Its actual location is set by the server configuration file.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–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Requests are mapped to the actual location.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  <a:buFont typeface="Times" panose="02020603050405020304" pitchFamily="18" charset="0"/>
              <a:buNone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237"/>
    </mc:Choice>
    <mc:Fallback xmlns="">
      <p:transition spd="slow" advTm="151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Contents (8 sections)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524000"/>
            <a:ext cx="7924800" cy="4800600"/>
          </a:xfrm>
        </p:spPr>
        <p:txBody>
          <a:bodyPr/>
          <a:lstStyle/>
          <a:p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1.1 A brief introduction to the internet</a:t>
            </a:r>
          </a:p>
          <a:p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1.2 The World Wide Web</a:t>
            </a:r>
            <a:r>
              <a:rPr lang="zh-CN" altLang="en-US" b="0" smtClean="0">
                <a:solidFill>
                  <a:srgbClr val="0000CC"/>
                </a:solidFill>
                <a:ea typeface="宋体" panose="02010600030101010101" pitchFamily="2" charset="-122"/>
              </a:rPr>
              <a:t>（</a:t>
            </a: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WWW</a:t>
            </a:r>
            <a:r>
              <a:rPr lang="zh-CN" altLang="en-US" b="0" smtClean="0">
                <a:solidFill>
                  <a:srgbClr val="0000CC"/>
                </a:solidFill>
                <a:ea typeface="宋体" panose="02010600030101010101" pitchFamily="2" charset="-122"/>
              </a:rPr>
              <a:t>）</a:t>
            </a: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1.3 Web browser</a:t>
            </a:r>
          </a:p>
          <a:p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1.4 Web servers</a:t>
            </a:r>
          </a:p>
          <a:p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1.5 Uniform resource locators(URL)</a:t>
            </a:r>
          </a:p>
          <a:p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1.7 Hypertext transfer protocol(http)</a:t>
            </a:r>
          </a:p>
          <a:p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1.8 Web programmer’s toolbox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272"/>
    </mc:Choice>
    <mc:Fallback xmlns="">
      <p:transition spd="slow" advTm="153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b="0" smtClean="0">
                <a:solidFill>
                  <a:srgbClr val="0000CC"/>
                </a:solidFill>
                <a:ea typeface="宋体" panose="02010600030101010101" pitchFamily="2" charset="-122"/>
              </a:rPr>
              <a:t>1.4.3 Apache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169863" indent="-169863"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169863" indent="-169863"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It is by far the most widely used web servers. </a:t>
            </a:r>
          </a:p>
          <a:p>
            <a:pPr marL="169863" indent="-169863"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60375" lvl="1" indent="-169863"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open source</a:t>
            </a:r>
          </a:p>
          <a:p>
            <a:pPr marL="460375" lvl="1" indent="-169863"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60375" lvl="1" indent="-169863"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fast</a:t>
            </a:r>
          </a:p>
          <a:p>
            <a:pPr marL="460375" lvl="1" indent="-169863"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60375" lvl="1" indent="-169863"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reliable</a:t>
            </a:r>
          </a:p>
          <a:p>
            <a:pPr marL="169863" indent="-169863">
              <a:lnSpc>
                <a:spcPct val="10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946"/>
    </mc:Choice>
    <mc:Fallback xmlns="">
      <p:transition spd="slow" advTm="51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1.4.4  IIS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169863" indent="-169863">
              <a:lnSpc>
                <a:spcPct val="140000"/>
              </a:lnSpc>
              <a:spcBef>
                <a:spcPct val="20000"/>
              </a:spcBef>
              <a:buSzTx/>
              <a:buFont typeface="Times" panose="02020603050405020304" pitchFamily="18" charset="0"/>
              <a:buChar char="•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IIS</a:t>
            </a:r>
          </a:p>
          <a:p>
            <a:pPr marL="460375" lvl="1" indent="-169863">
              <a:lnSpc>
                <a:spcPct val="140000"/>
              </a:lnSpc>
              <a:spcBef>
                <a:spcPct val="20000"/>
              </a:spcBef>
              <a:buSzTx/>
              <a:buFontTx/>
              <a:buChar char="-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Operation is maintained through a program with a GUI interface.</a:t>
            </a:r>
          </a:p>
          <a:p>
            <a:pPr marL="460375" lvl="1" indent="-169863">
              <a:lnSpc>
                <a:spcPct val="140000"/>
              </a:lnSpc>
              <a:spcBef>
                <a:spcPct val="20000"/>
              </a:spcBef>
              <a:buSzTx/>
              <a:buFontTx/>
              <a:buChar char="-"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In contrast, Apache is maintained by editing a configuration file.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44"/>
    </mc:Choice>
    <mc:Fallback xmlns="">
      <p:transition spd="slow" advTm="20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CC"/>
                </a:solidFill>
                <a:ea typeface="宋体" panose="02010600030101010101" pitchFamily="2" charset="-122"/>
              </a:rPr>
              <a:t>1.5 Uniform Resource Locators (URLs)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URLs are used to identify documents (resources) on the internet. Different resources are identified by different kinds of URLs.</a:t>
            </a:r>
          </a:p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General form:</a:t>
            </a:r>
          </a:p>
          <a:p>
            <a:pPr lvl="1">
              <a:lnSpc>
                <a:spcPct val="13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schema:object-address</a:t>
            </a:r>
          </a:p>
          <a:p>
            <a:pPr lvl="1"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scheme is often a communications protocol, such as http, telnet, file or ftp.</a:t>
            </a:r>
          </a:p>
          <a:p>
            <a:pPr lvl="1"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For the http protocol, the object-address is: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fully-qualified- domain-name/doc-path</a:t>
            </a:r>
          </a:p>
          <a:p>
            <a:pPr lvl="1"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For the file protocol, only the doc-path is needed</a:t>
            </a:r>
            <a:endParaRPr lang="zh-CN" altLang="en-US" b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6077"/>
    </mc:Choice>
    <mc:Fallback xmlns="">
      <p:transition spd="slow" advTm="196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1.5 URLs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Host name may include a port number, as in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zeppo:80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(80 is the default, so this is silly).</a:t>
            </a:r>
          </a:p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URLs cannot include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spaces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or any of a collection of other special characters (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semicolons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colons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ampersands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). Otherwise, the special characters must be coded in a special way.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393"/>
    </mc:Choice>
    <mc:Fallback xmlns="">
      <p:transition spd="slow" advTm="65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1.7 </a:t>
            </a:r>
            <a:r>
              <a:rPr lang="en-US" altLang="zh-CN" sz="2400" smtClean="0">
                <a:solidFill>
                  <a:schemeClr val="accent1"/>
                </a:solidFill>
                <a:ea typeface="宋体" panose="02010600030101010101" pitchFamily="2" charset="-122"/>
              </a:rPr>
              <a:t>The HyperText Transfer Protocol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protocol is used by </a:t>
            </a: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all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Web communications.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HTTP consists of two phases, the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request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and the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response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.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Each http communication mainly consists of two parts, a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header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and a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body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.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header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contains the information about the communications, while the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body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contains the data which are to be transferred between servers and browsers.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166"/>
    </mc:Choice>
    <mc:Fallback xmlns="">
      <p:transition spd="slow" advTm="160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smtClean="0">
                <a:solidFill>
                  <a:schemeClr val="accent1"/>
                </a:solidFill>
                <a:ea typeface="宋体" panose="02010600030101010101" pitchFamily="2" charset="-122"/>
              </a:rPr>
              <a:t>1.7.1 </a:t>
            </a:r>
            <a:r>
              <a:rPr lang="en-US" altLang="zh-CN" sz="2400" b="0" smtClean="0">
                <a:solidFill>
                  <a:schemeClr val="accent1"/>
                </a:solidFill>
                <a:ea typeface="宋体" panose="02010600030101010101" pitchFamily="2" charset="-122"/>
              </a:rPr>
              <a:t>Request Phase</a:t>
            </a:r>
            <a:r>
              <a:rPr lang="en-US" altLang="zh-CN" sz="2400" b="0" smtClean="0">
                <a:ea typeface="宋体" panose="02010600030101010101" pitchFamily="2" charset="-122"/>
              </a:rPr>
              <a:t/>
            </a:r>
            <a:br>
              <a:rPr lang="en-US" altLang="zh-CN" sz="2400" b="0" smtClean="0">
                <a:ea typeface="宋体" panose="02010600030101010101" pitchFamily="2" charset="-122"/>
              </a:rPr>
            </a:br>
            <a:endParaRPr lang="en-US" altLang="zh-CN" sz="2400" b="0" smtClean="0">
              <a:ea typeface="宋体" panose="02010600030101010101" pitchFamily="2" charset="-122"/>
            </a:endParaRP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066800"/>
            <a:ext cx="8305800" cy="5257800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General Form: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1. HTTP_method      URL     HTTP_version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2. Header fields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3. blank line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4. Message body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An example of the first line of a request: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GET  /degrees.html  HTTP/1.1</a:t>
            </a:r>
          </a:p>
          <a:p>
            <a:endParaRPr lang="zh-CN" altLang="en-US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607"/>
    </mc:Choice>
    <mc:Fallback xmlns="">
      <p:transition spd="slow" advTm="136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chemeClr val="accent1"/>
                </a:solidFill>
                <a:ea typeface="宋体" panose="02010600030101010101" pitchFamily="2" charset="-122"/>
              </a:rPr>
              <a:t>1.7 The HyperText Transfer Protocol: Methods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Get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- fetch a document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Post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- execute the document, using the data in body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Head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- fetch just the header of the document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Put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- store a new document on the server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Delete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- remove a document from the server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221"/>
    </mc:Choice>
    <mc:Fallback xmlns="">
      <p:transition spd="slow" advTm="111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1.7.1 </a:t>
            </a:r>
            <a:r>
              <a:rPr lang="en-US" altLang="zh-CN" sz="2400" b="0" smtClean="0">
                <a:solidFill>
                  <a:srgbClr val="FF0000"/>
                </a:solidFill>
                <a:ea typeface="宋体" panose="02010600030101010101" pitchFamily="2" charset="-122"/>
              </a:rPr>
              <a:t>Request</a:t>
            </a:r>
            <a:r>
              <a:rPr lang="en-US" altLang="zh-CN" sz="2400" b="0" smtClean="0">
                <a:solidFill>
                  <a:srgbClr val="000099"/>
                </a:solidFill>
                <a:ea typeface="宋体" panose="02010600030101010101" pitchFamily="2" charset="-122"/>
              </a:rPr>
              <a:t> Phase</a:t>
            </a:r>
            <a:r>
              <a:rPr lang="en-US" altLang="zh-CN" sz="2400" b="0" smtClean="0">
                <a:ea typeface="宋体" panose="02010600030101010101" pitchFamily="2" charset="-122"/>
              </a:rPr>
              <a:t/>
            </a:r>
            <a:br>
              <a:rPr lang="en-US" altLang="zh-CN" sz="2400" b="0" smtClean="0">
                <a:ea typeface="宋体" panose="02010600030101010101" pitchFamily="2" charset="-122"/>
              </a:rPr>
            </a:br>
            <a:endParaRPr lang="zh-CN" altLang="en-US" sz="2400" b="0" smtClean="0">
              <a:ea typeface="宋体" panose="02010600030101010101" pitchFamily="2" charset="-122"/>
            </a:endParaRP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Following the first line of an http communication is any number of header fields, most of which are optional.</a:t>
            </a:r>
          </a:p>
          <a:p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format of a header field is the </a:t>
            </a: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field name 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followed by a </a:t>
            </a: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colon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and the </a:t>
            </a:r>
            <a:r>
              <a:rPr lang="en-US" altLang="zh-CN" b="0" i="1" smtClean="0">
                <a:solidFill>
                  <a:schemeClr val="accent2"/>
                </a:solidFill>
                <a:ea typeface="宋体" panose="02010600030101010101" pitchFamily="2" charset="-122"/>
              </a:rPr>
              <a:t>value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 of the field. </a:t>
            </a:r>
          </a:p>
          <a:p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Four categories of the header fields:</a:t>
            </a:r>
          </a:p>
          <a:p>
            <a:pPr lvl="1"/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General: For general information, such as date</a:t>
            </a:r>
          </a:p>
          <a:p>
            <a:pPr lvl="1"/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Request: included in the request headers</a:t>
            </a:r>
          </a:p>
          <a:p>
            <a:pPr lvl="1"/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Response: for response headers</a:t>
            </a:r>
          </a:p>
          <a:p>
            <a:pPr lvl="1"/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Entity: used in both request and response headers.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914"/>
    </mc:Choice>
    <mc:Fallback xmlns="">
      <p:transition spd="slow" advTm="140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chemeClr val="accent1"/>
                </a:solidFill>
                <a:ea typeface="宋体" panose="02010600030101010101" pitchFamily="2" charset="-122"/>
              </a:rPr>
              <a:t>HTTP Headers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Common request field examples: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Accept: text/plain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Accept: text/*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If-Modified-since: 2020.1.20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061"/>
    </mc:Choice>
    <mc:Fallback xmlns="">
      <p:transition spd="slow" advTm="84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chemeClr val="accent1"/>
                </a:solidFill>
                <a:ea typeface="宋体" panose="02010600030101010101" pitchFamily="2" charset="-122"/>
              </a:rPr>
              <a:t>1.7.2 HTTP Response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Form: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Status line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Response header fields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blank line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Response body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Status line format: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HTTP_version   status_code   explanation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Example: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HTTP/1.1  200  OK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(Current version is  http 1.1)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879"/>
    </mc:Choice>
    <mc:Fallback xmlns="">
      <p:transition spd="slow" advTm="1208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1.1 A Brief Introduction to the Internet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600200"/>
            <a:ext cx="7924800" cy="4800600"/>
          </a:xfrm>
        </p:spPr>
        <p:txBody>
          <a:bodyPr/>
          <a:lstStyle/>
          <a:p>
            <a:pPr marL="168275" indent="-168275">
              <a:spcBef>
                <a:spcPct val="20000"/>
              </a:spcBef>
            </a:pPr>
            <a:endParaRPr lang="en-US" altLang="zh-CN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168275" indent="-168275">
              <a:spcBef>
                <a:spcPct val="20000"/>
              </a:spcBef>
            </a:pPr>
            <a:endParaRPr lang="en-US" altLang="zh-CN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168275" indent="-168275">
              <a:spcBef>
                <a:spcPct val="20000"/>
              </a:spcBef>
            </a:pPr>
            <a:r>
              <a:rPr lang="en-US" altLang="zh-CN" smtClean="0">
                <a:solidFill>
                  <a:srgbClr val="0000CC"/>
                </a:solidFill>
                <a:ea typeface="宋体" panose="02010600030101010101" pitchFamily="2" charset="-122"/>
              </a:rPr>
              <a:t>Internet history</a:t>
            </a:r>
          </a:p>
          <a:p>
            <a:pPr marL="168275" indent="-168275">
              <a:spcBef>
                <a:spcPct val="20000"/>
              </a:spcBef>
            </a:pPr>
            <a:endParaRPr lang="en-US" altLang="zh-CN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168275" indent="-168275">
              <a:spcBef>
                <a:spcPct val="20000"/>
              </a:spcBef>
              <a:buFontTx/>
              <a:buNone/>
            </a:pPr>
            <a:endParaRPr lang="en-US" altLang="zh-CN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168275" indent="-168275">
              <a:spcBef>
                <a:spcPct val="20000"/>
              </a:spcBef>
            </a:pPr>
            <a:r>
              <a:rPr lang="en-US" altLang="zh-CN" smtClean="0">
                <a:solidFill>
                  <a:srgbClr val="0000CC"/>
                </a:solidFill>
                <a:ea typeface="宋体" panose="02010600030101010101" pitchFamily="2" charset="-122"/>
              </a:rPr>
              <a:t>Internet protocols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50"/>
    </mc:Choice>
    <mc:Fallback xmlns="">
      <p:transition spd="slow" advTm="42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smtClean="0">
                <a:solidFill>
                  <a:srgbClr val="000099"/>
                </a:solidFill>
                <a:ea typeface="宋体" panose="02010600030101010101" pitchFamily="2" charset="-122"/>
              </a:rPr>
              <a:t>1.7.2 HTTP </a:t>
            </a:r>
            <a:r>
              <a:rPr lang="en-US" altLang="zh-CN" sz="2800" smtClean="0">
                <a:solidFill>
                  <a:srgbClr val="FF0000"/>
                </a:solidFill>
                <a:ea typeface="宋体" panose="02010600030101010101" pitchFamily="2" charset="-122"/>
              </a:rPr>
              <a:t>Response</a:t>
            </a:r>
            <a:endParaRPr lang="zh-CN" altLang="en-US" sz="2800" smtClean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Status code is a three-digit number; first digit specifies the general status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1 =&gt; Informational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2 =&gt; Success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3 =&gt; Redirection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4 =&gt; Client error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5 =&gt; Server error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header fields can contain several lines of information about the response, each in the format of a field.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The only essential field is </a:t>
            </a: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Content-type</a:t>
            </a: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.   </a:t>
            </a:r>
          </a:p>
          <a:p>
            <a:endParaRPr lang="zh-CN" altLang="en-US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722"/>
    </mc:Choice>
    <mc:Fallback xmlns="">
      <p:transition spd="slow" advTm="121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chemeClr val="accent1"/>
                </a:solidFill>
                <a:ea typeface="宋体" panose="02010600030101010101" pitchFamily="2" charset="-122"/>
              </a:rPr>
              <a:t>HTTP Headers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chemeClr val="accent2"/>
                </a:solidFill>
                <a:ea typeface="宋体" panose="02010600030101010101" pitchFamily="2" charset="-122"/>
              </a:rPr>
              <a:t>Common response fields: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Content-length: 488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Content-type: text/html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90"/>
    </mc:Choice>
    <mc:Fallback xmlns="">
      <p:transition spd="slow" advTm="31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1.7.2 HTTP Response Example (status line and header)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HTTP/1.1  200  OK</a:t>
            </a:r>
          </a:p>
          <a:p>
            <a:pPr>
              <a:lnSpc>
                <a:spcPct val="12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Date: Tues, 18 May 2004 16:45:13 GMT</a:t>
            </a:r>
          </a:p>
          <a:p>
            <a:pPr>
              <a:lnSpc>
                <a:spcPct val="12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Server: Apache (Red-Hat/Linux)</a:t>
            </a:r>
          </a:p>
          <a:p>
            <a:pPr>
              <a:lnSpc>
                <a:spcPct val="12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Last-modified: Tues, 18 May 2014 16:38:38 GMT</a:t>
            </a:r>
          </a:p>
          <a:p>
            <a:pPr>
              <a:lnSpc>
                <a:spcPct val="12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Etag: "841fb-4b-3d1a0179"</a:t>
            </a:r>
          </a:p>
          <a:p>
            <a:pPr>
              <a:lnSpc>
                <a:spcPct val="12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Accept-ranges: bytes</a:t>
            </a:r>
          </a:p>
          <a:p>
            <a:pPr>
              <a:lnSpc>
                <a:spcPct val="12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Content-length: 364</a:t>
            </a:r>
          </a:p>
          <a:p>
            <a:pPr>
              <a:lnSpc>
                <a:spcPct val="12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Connection: close</a:t>
            </a:r>
          </a:p>
          <a:p>
            <a:pPr>
              <a:lnSpc>
                <a:spcPct val="12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FF0000"/>
                </a:solidFill>
                <a:ea typeface="宋体" panose="02010600030101010101" pitchFamily="2" charset="-122"/>
              </a:rPr>
              <a:t>Content-type: text/html, charset=ISO-8859-1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741"/>
    </mc:Choice>
    <mc:Fallback xmlns="">
      <p:transition spd="slow" advTm="48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1.9 The Web Programmer’s Toolbox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169863" indent="-169863">
              <a:spcBef>
                <a:spcPct val="20000"/>
              </a:spcBef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169863" indent="-169863">
              <a:spcBef>
                <a:spcPct val="20000"/>
              </a:spcBef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This section provides an overview of the programming languages.</a:t>
            </a:r>
          </a:p>
          <a:p>
            <a:pPr marL="169863" indent="-169863">
              <a:spcBef>
                <a:spcPct val="20000"/>
              </a:spcBef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169863" indent="-169863">
              <a:spcBef>
                <a:spcPct val="20000"/>
              </a:spcBef>
              <a:defRPr/>
            </a:pPr>
            <a:r>
              <a:rPr lang="en-US" altLang="zh-CN" b="0" dirty="0" smtClean="0">
                <a:solidFill>
                  <a:schemeClr val="accent1"/>
                </a:solidFill>
                <a:ea typeface="宋体" panose="02010600030101010101" pitchFamily="2" charset="-122"/>
              </a:rPr>
              <a:t>XHTML </a:t>
            </a:r>
            <a:r>
              <a:rPr lang="en-US" altLang="zh-CN" b="0" dirty="0" smtClean="0">
                <a:solidFill>
                  <a:srgbClr val="0000CC"/>
                </a:solidFill>
                <a:ea typeface="宋体" panose="02010600030101010101" pitchFamily="2" charset="-122"/>
              </a:rPr>
              <a:t>is a markup language, and </a:t>
            </a:r>
            <a:r>
              <a:rPr lang="en-US" altLang="zh-CN" b="0" dirty="0" smtClean="0">
                <a:solidFill>
                  <a:schemeClr val="tx2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XML is a meta-markup language.</a:t>
            </a:r>
          </a:p>
          <a:p>
            <a:pPr marL="169863" indent="-169863">
              <a:spcBef>
                <a:spcPct val="20000"/>
              </a:spcBef>
              <a:defRPr/>
            </a:pPr>
            <a:endParaRPr lang="en-US" altLang="zh-CN" b="0" dirty="0" smtClean="0">
              <a:solidFill>
                <a:schemeClr val="accent1"/>
              </a:solidFill>
              <a:ea typeface="宋体" panose="02010600030101010101" pitchFamily="2" charset="-122"/>
            </a:endParaRPr>
          </a:p>
          <a:p>
            <a:pPr marL="169863" indent="-169863">
              <a:spcBef>
                <a:spcPct val="20000"/>
              </a:spcBef>
              <a:defRPr/>
            </a:pPr>
            <a:r>
              <a:rPr lang="en-US" altLang="zh-CN" b="0" dirty="0" smtClean="0">
                <a:solidFill>
                  <a:schemeClr val="accent1"/>
                </a:solidFill>
                <a:ea typeface="宋体" panose="02010600030101010101" pitchFamily="2" charset="-122"/>
              </a:rPr>
              <a:t>PHP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 is server-side scripting language.</a:t>
            </a:r>
          </a:p>
          <a:p>
            <a:pPr marL="169863" indent="-169863">
              <a:spcBef>
                <a:spcPct val="20000"/>
              </a:spcBef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169863" indent="-169863">
              <a:spcBef>
                <a:spcPct val="20000"/>
              </a:spcBef>
              <a:defRPr/>
            </a:pPr>
            <a:r>
              <a:rPr lang="en-US" altLang="zh-CN" b="0" dirty="0" smtClean="0">
                <a:solidFill>
                  <a:schemeClr val="accent1"/>
                </a:solidFill>
                <a:ea typeface="宋体" panose="02010600030101010101" pitchFamily="2" charset="-122"/>
              </a:rPr>
              <a:t>JavaScript </a:t>
            </a:r>
            <a:r>
              <a:rPr lang="en-US" altLang="zh-CN" b="0" dirty="0" smtClean="0">
                <a:solidFill>
                  <a:schemeClr val="tx2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is most often a client-side scripting language, although it can also be used as server-side language.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186"/>
    </mc:Choice>
    <mc:Fallback>
      <p:transition spd="slow" advTm="651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dirty="0" smtClean="0">
                <a:solidFill>
                  <a:srgbClr val="000099"/>
                </a:solidFill>
                <a:ea typeface="宋体" panose="02010600030101010101" pitchFamily="2" charset="-122"/>
              </a:rPr>
              <a:t>1.8.1 </a:t>
            </a:r>
            <a:r>
              <a:rPr lang="en-US" altLang="zh-CN" sz="2400" dirty="0" err="1" smtClean="0">
                <a:solidFill>
                  <a:srgbClr val="000099"/>
                </a:solidFill>
                <a:ea typeface="宋体" panose="02010600030101010101" pitchFamily="2" charset="-122"/>
              </a:rPr>
              <a:t>XHTML</a:t>
            </a:r>
            <a:endParaRPr lang="en-US" altLang="zh-CN" sz="2400" dirty="0" smtClean="0">
              <a:solidFill>
                <a:srgbClr val="000099"/>
              </a:solidFill>
              <a:ea typeface="宋体" panose="02010600030101010101" pitchFamily="2" charset="-122"/>
            </a:endParaRP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169863" indent="-169863">
              <a:lnSpc>
                <a:spcPct val="100000"/>
              </a:lnSpc>
              <a:spcBef>
                <a:spcPct val="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To describe the </a:t>
            </a:r>
            <a:r>
              <a:rPr lang="en-US" altLang="zh-CN" b="0" dirty="0" smtClean="0">
                <a:solidFill>
                  <a:schemeClr val="tx2">
                    <a:lumMod val="50000"/>
                    <a:lumOff val="50000"/>
                  </a:schemeClr>
                </a:solidFill>
                <a:ea typeface="宋体" panose="02010600030101010101" pitchFamily="2" charset="-122"/>
              </a:rPr>
              <a:t>general form and layout 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of documents, and it is not a programming language.</a:t>
            </a:r>
          </a:p>
          <a:p>
            <a:pPr marL="169863" indent="-169863">
              <a:lnSpc>
                <a:spcPct val="100000"/>
              </a:lnSpc>
              <a:spcBef>
                <a:spcPct val="0"/>
              </a:spcBef>
              <a:buSzTx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169863" indent="-169863">
              <a:lnSpc>
                <a:spcPct val="100000"/>
              </a:lnSpc>
              <a:spcBef>
                <a:spcPct val="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An HTML document is a mix of content and 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controls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.</a:t>
            </a:r>
          </a:p>
          <a:p>
            <a:pPr marL="169863" indent="-169863">
              <a:lnSpc>
                <a:spcPct val="100000"/>
              </a:lnSpc>
              <a:spcBef>
                <a:spcPct val="0"/>
              </a:spcBef>
              <a:buSzTx/>
              <a:defRPr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403225" lvl="1" indent="-114300">
              <a:lnSpc>
                <a:spcPct val="100000"/>
              </a:lnSpc>
              <a:spcBef>
                <a:spcPct val="0"/>
              </a:spcBef>
              <a:buSzTx/>
              <a:defRPr/>
            </a:pP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Controls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are 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tags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and their </a:t>
            </a: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attributes</a:t>
            </a:r>
          </a:p>
          <a:p>
            <a:pPr marL="403225" lvl="1" indent="-114300">
              <a:lnSpc>
                <a:spcPct val="100000"/>
              </a:lnSpc>
              <a:spcBef>
                <a:spcPct val="0"/>
              </a:spcBef>
              <a:buSzTx/>
              <a:defRPr/>
            </a:pPr>
            <a:endParaRPr lang="en-US" altLang="zh-CN" b="0" i="1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682625" lvl="2" indent="-111125">
              <a:lnSpc>
                <a:spcPct val="100000"/>
              </a:lnSpc>
              <a:spcBef>
                <a:spcPct val="0"/>
              </a:spcBef>
              <a:buSzTx/>
              <a:defRPr/>
            </a:pP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Tags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often delimit content and specify something about how the content should be arranged in the document.</a:t>
            </a:r>
          </a:p>
          <a:p>
            <a:pPr marL="682625" lvl="2" indent="-111125">
              <a:lnSpc>
                <a:spcPct val="100000"/>
              </a:lnSpc>
              <a:spcBef>
                <a:spcPct val="0"/>
              </a:spcBef>
              <a:buSzTx/>
              <a:defRPr/>
            </a:pPr>
            <a:r>
              <a:rPr lang="en-US" altLang="zh-CN" b="0" i="1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Attributes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provide additional information about the content of a tag.</a:t>
            </a:r>
          </a:p>
          <a:p>
            <a:pPr marL="682625" lvl="2" indent="-111125">
              <a:lnSpc>
                <a:spcPct val="100000"/>
              </a:lnSpc>
              <a:spcBef>
                <a:spcPct val="0"/>
              </a:spcBef>
              <a:buSzTx/>
              <a:defRPr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For example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: </a:t>
            </a:r>
          </a:p>
          <a:p>
            <a:pPr marL="971550" lvl="3" indent="0">
              <a:lnSpc>
                <a:spcPct val="100000"/>
              </a:lnSpc>
              <a:spcBef>
                <a:spcPct val="0"/>
              </a:spcBef>
              <a:buSzTx/>
              <a:buNone/>
              <a:defRPr/>
            </a:pP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&lt;a </a:t>
            </a: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href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=“http://</a:t>
            </a: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www.njupt.edu.cn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”&gt;</a:t>
            </a:r>
            <a:r>
              <a:rPr lang="zh-CN" altLang="en-US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南邮主页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&lt;/a&gt;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733"/>
    </mc:Choice>
    <mc:Fallback>
      <p:transition spd="slow" advTm="183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2400" b="0" smtClean="0">
                <a:solidFill>
                  <a:srgbClr val="000099"/>
                </a:solidFill>
                <a:ea typeface="宋体" panose="02010600030101010101" pitchFamily="2" charset="-122"/>
              </a:rPr>
              <a:t>1.8.1 Creating XHTML documents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ct val="20000"/>
              </a:spcBef>
              <a:buSzTx/>
            </a:pPr>
            <a:r>
              <a:rPr lang="en-US" altLang="zh-CN" sz="20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XHTML</a:t>
            </a:r>
            <a:r>
              <a:rPr lang="en-US" altLang="zh-CN" sz="20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editors - make document creation easier </a:t>
            </a:r>
          </a:p>
          <a:p>
            <a:pPr lvl="1">
              <a:lnSpc>
                <a:spcPct val="150000"/>
              </a:lnSpc>
              <a:spcBef>
                <a:spcPct val="20000"/>
              </a:spcBef>
              <a:buSzTx/>
            </a:pPr>
            <a:r>
              <a:rPr lang="en-US" altLang="zh-CN" sz="20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Shortcuts to typing tag names, spell-checker,</a:t>
            </a:r>
          </a:p>
          <a:p>
            <a:pPr>
              <a:lnSpc>
                <a:spcPct val="150000"/>
              </a:lnSpc>
              <a:spcBef>
                <a:spcPct val="20000"/>
              </a:spcBef>
              <a:buSzTx/>
            </a:pPr>
            <a:r>
              <a:rPr lang="en-US" altLang="zh-CN" sz="20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WYSIWYG </a:t>
            </a:r>
            <a:r>
              <a:rPr lang="en-US" altLang="zh-CN" sz="20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XHTML</a:t>
            </a:r>
            <a:r>
              <a:rPr lang="en-US" altLang="zh-CN" sz="20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editors</a:t>
            </a:r>
          </a:p>
          <a:p>
            <a:pPr lvl="2">
              <a:lnSpc>
                <a:spcPct val="150000"/>
              </a:lnSpc>
              <a:spcBef>
                <a:spcPct val="20000"/>
              </a:spcBef>
              <a:buSzTx/>
            </a:pPr>
            <a:r>
              <a:rPr lang="en-US" altLang="zh-CN" sz="20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Need not know </a:t>
            </a:r>
            <a:r>
              <a:rPr lang="en-US" altLang="zh-CN" sz="20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XHTML</a:t>
            </a:r>
            <a:r>
              <a:rPr lang="en-US" altLang="zh-CN" sz="20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to create </a:t>
            </a:r>
            <a:r>
              <a:rPr lang="en-US" altLang="zh-CN" sz="20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XHTML</a:t>
            </a:r>
            <a:r>
              <a:rPr lang="en-US" altLang="zh-CN" sz="20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documents  </a:t>
            </a:r>
          </a:p>
          <a:p>
            <a:pPr>
              <a:lnSpc>
                <a:spcPct val="150000"/>
              </a:lnSpc>
              <a:spcBef>
                <a:spcPct val="20000"/>
              </a:spcBef>
              <a:buSzTx/>
            </a:pPr>
            <a:r>
              <a:rPr lang="en-US" altLang="zh-CN" sz="20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Commonly used tools for editing </a:t>
            </a:r>
            <a:r>
              <a:rPr lang="en-US" altLang="zh-CN" sz="20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XHTML</a:t>
            </a:r>
            <a:endParaRPr lang="en-US" altLang="zh-CN" sz="20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2">
              <a:lnSpc>
                <a:spcPct val="150000"/>
              </a:lnSpc>
              <a:spcBef>
                <a:spcPct val="20000"/>
              </a:spcBef>
              <a:buSzTx/>
            </a:pPr>
            <a:r>
              <a:rPr lang="en-US" altLang="zh-CN" sz="20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Frontpage</a:t>
            </a:r>
            <a:endParaRPr lang="en-US" altLang="zh-CN" sz="20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2">
              <a:lnSpc>
                <a:spcPct val="150000"/>
              </a:lnSpc>
              <a:spcBef>
                <a:spcPct val="20000"/>
              </a:spcBef>
              <a:buSzTx/>
            </a:pPr>
            <a:r>
              <a:rPr lang="en-US" altLang="zh-CN" sz="20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Dreamweave</a:t>
            </a:r>
            <a:endParaRPr lang="en-US" altLang="zh-CN" sz="2000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lvl="2">
              <a:lnSpc>
                <a:spcPct val="150000"/>
              </a:lnSpc>
              <a:spcBef>
                <a:spcPct val="20000"/>
              </a:spcBef>
              <a:buSzTx/>
            </a:pPr>
            <a:r>
              <a:rPr lang="en-US" altLang="zh-CN" sz="20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Editplus</a:t>
            </a:r>
            <a:r>
              <a:rPr lang="en-US" altLang="zh-CN" sz="20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 </a:t>
            </a:r>
          </a:p>
          <a:p>
            <a:pPr>
              <a:lnSpc>
                <a:spcPct val="150000"/>
              </a:lnSpc>
              <a:spcBef>
                <a:spcPct val="20000"/>
              </a:spcBef>
              <a:buSzTx/>
            </a:pPr>
            <a:r>
              <a:rPr lang="en-US" altLang="zh-CN" sz="2000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Example:1-1.html</a:t>
            </a:r>
            <a:r>
              <a:rPr lang="en-US" altLang="zh-CN" sz="20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  </a:t>
            </a:r>
          </a:p>
          <a:p>
            <a:pPr marL="457200" lvl="1" indent="0">
              <a:lnSpc>
                <a:spcPct val="150000"/>
              </a:lnSpc>
              <a:spcBef>
                <a:spcPct val="20000"/>
              </a:spcBef>
              <a:buSzTx/>
              <a:buNone/>
            </a:pPr>
            <a:r>
              <a:rPr lang="en-US" altLang="zh-CN" sz="2000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           WYSIWYG: What </a:t>
            </a:r>
            <a:r>
              <a:rPr lang="en-US" altLang="zh-CN" sz="2000" b="0" dirty="0">
                <a:solidFill>
                  <a:srgbClr val="FF0000"/>
                </a:solidFill>
                <a:ea typeface="宋体" panose="02010600030101010101" pitchFamily="2" charset="-122"/>
              </a:rPr>
              <a:t>Y</a:t>
            </a:r>
            <a:r>
              <a:rPr lang="en-US" altLang="zh-CN" sz="2000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ou </a:t>
            </a:r>
            <a:r>
              <a:rPr lang="en-US" altLang="zh-CN" sz="2000" b="0" dirty="0">
                <a:solidFill>
                  <a:srgbClr val="FF0000"/>
                </a:solidFill>
                <a:ea typeface="宋体" panose="02010600030101010101" pitchFamily="2" charset="-122"/>
              </a:rPr>
              <a:t>S</a:t>
            </a:r>
            <a:r>
              <a:rPr lang="en-US" altLang="zh-CN" sz="2000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ee Is What You Get  </a:t>
            </a:r>
            <a:r>
              <a:rPr lang="en-US" altLang="zh-CN" sz="2000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112"/>
    </mc:Choice>
    <mc:Fallback>
      <p:transition spd="slow" advTm="150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30000"/>
              </a:lnSpc>
              <a:spcBef>
                <a:spcPct val="20000"/>
              </a:spcBef>
            </a:pPr>
            <a:r>
              <a:rPr lang="en-US" altLang="zh-CN" sz="2400" b="0" dirty="0" smtClean="0">
                <a:solidFill>
                  <a:srgbClr val="000099"/>
                </a:solidFill>
                <a:ea typeface="宋体" panose="02010600030101010101" pitchFamily="2" charset="-122"/>
              </a:rPr>
              <a:t>1.9.4 XML (</a:t>
            </a:r>
            <a:r>
              <a:rPr lang="en-US" altLang="zh-CN" sz="2400" b="0" dirty="0" err="1" smtClean="0">
                <a:solidFill>
                  <a:srgbClr val="000099"/>
                </a:solidFill>
                <a:ea typeface="宋体" panose="02010600030101010101" pitchFamily="2" charset="-122"/>
              </a:rPr>
              <a:t>eXtensible</a:t>
            </a:r>
            <a:r>
              <a:rPr lang="en-US" altLang="zh-CN" sz="2400" b="0" dirty="0" smtClean="0">
                <a:solidFill>
                  <a:srgbClr val="000099"/>
                </a:solidFill>
                <a:ea typeface="宋体" panose="02010600030101010101" pitchFamily="2" charset="-122"/>
              </a:rPr>
              <a:t> Markup </a:t>
            </a:r>
            <a:r>
              <a:rPr lang="en-US" altLang="zh-CN" sz="2400" b="0" dirty="0">
                <a:solidFill>
                  <a:srgbClr val="000099"/>
                </a:solidFill>
                <a:ea typeface="宋体" panose="02010600030101010101" pitchFamily="2" charset="-122"/>
              </a:rPr>
              <a:t>L</a:t>
            </a:r>
            <a:r>
              <a:rPr lang="en-US" altLang="zh-CN" sz="2400" b="0" dirty="0" smtClean="0">
                <a:solidFill>
                  <a:srgbClr val="000099"/>
                </a:solidFill>
                <a:ea typeface="宋体" panose="02010600030101010101" pitchFamily="2" charset="-122"/>
              </a:rPr>
              <a:t>anguage)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dirty="0" smtClean="0">
                <a:solidFill>
                  <a:schemeClr val="accent2"/>
                </a:solidFill>
              </a:rPr>
              <a:t>It is </a:t>
            </a:r>
            <a:r>
              <a:rPr lang="en-US" altLang="zh-CN" b="0" dirty="0">
                <a:solidFill>
                  <a:schemeClr val="accent2"/>
                </a:solidFill>
              </a:rPr>
              <a:t>a simplified version of</a:t>
            </a:r>
            <a:r>
              <a:rPr lang="en-US" altLang="zh-CN" b="0" dirty="0">
                <a:solidFill>
                  <a:srgbClr val="FF0000"/>
                </a:solidFill>
              </a:rPr>
              <a:t> </a:t>
            </a:r>
            <a:r>
              <a:rPr lang="en-US" altLang="zh-CN" b="0" dirty="0" smtClean="0">
                <a:solidFill>
                  <a:srgbClr val="FF0000"/>
                </a:solidFill>
              </a:rPr>
              <a:t>SGML(</a:t>
            </a:r>
            <a:r>
              <a:rPr lang="en-US" altLang="zh-CN" b="0" dirty="0">
                <a:solidFill>
                  <a:srgbClr val="FF0000"/>
                </a:solidFill>
              </a:rPr>
              <a:t>Standard Generalized Markup Language</a:t>
            </a:r>
            <a:r>
              <a:rPr lang="en-US" altLang="zh-CN" b="0" dirty="0" smtClean="0">
                <a:solidFill>
                  <a:srgbClr val="FF0000"/>
                </a:solidFill>
              </a:rPr>
              <a:t>)</a:t>
            </a:r>
            <a:r>
              <a:rPr lang="en-US" altLang="zh-CN" b="0" dirty="0" smtClean="0">
                <a:solidFill>
                  <a:schemeClr val="accent2"/>
                </a:solidFill>
              </a:rPr>
              <a:t>, </a:t>
            </a:r>
            <a:r>
              <a:rPr lang="en-US" altLang="zh-CN" b="0" dirty="0">
                <a:solidFill>
                  <a:schemeClr val="accent2"/>
                </a:solidFill>
              </a:rPr>
              <a:t>designed to allow users to easily </a:t>
            </a:r>
            <a:r>
              <a:rPr lang="en-US" altLang="zh-CN" b="0" dirty="0" smtClean="0">
                <a:solidFill>
                  <a:schemeClr val="accent2"/>
                </a:solidFill>
              </a:rPr>
              <a:t>create markup </a:t>
            </a:r>
            <a:r>
              <a:rPr lang="en-US" altLang="zh-CN" b="0" dirty="0">
                <a:solidFill>
                  <a:schemeClr val="accent2"/>
                </a:solidFill>
              </a:rPr>
              <a:t>languages that fit their own </a:t>
            </a:r>
            <a:r>
              <a:rPr lang="en-US" altLang="zh-CN" b="0" dirty="0" smtClean="0">
                <a:solidFill>
                  <a:schemeClr val="accent2"/>
                </a:solidFill>
              </a:rPr>
              <a:t>needs.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Used to create a new markup language for a particular purpose or area. Because the tags are designed for a specific area, they can be meaningful.</a:t>
            </a:r>
          </a:p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No presentation details.</a:t>
            </a:r>
          </a:p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simple and universal way of representing data of any textual kind.</a:t>
            </a:r>
          </a:p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Example:1-2.xml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353"/>
    </mc:Choice>
    <mc:Fallback>
      <p:transition spd="slow" advTm="167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30000"/>
              </a:lnSpc>
              <a:spcBef>
                <a:spcPct val="20000"/>
              </a:spcBef>
            </a:pPr>
            <a:r>
              <a:rPr lang="en-US" altLang="zh-CN" sz="2400" b="0" dirty="0" smtClean="0">
                <a:ea typeface="宋体" panose="02010600030101010101" pitchFamily="2" charset="-122"/>
              </a:rPr>
              <a:t>1.9.5</a:t>
            </a:r>
            <a:r>
              <a:rPr lang="en-US" altLang="zh-CN" sz="2400" b="0" dirty="0" smtClean="0">
                <a:solidFill>
                  <a:schemeClr val="accent6"/>
                </a:solidFill>
                <a:ea typeface="宋体" panose="02010600030101010101" pitchFamily="2" charset="-122"/>
              </a:rPr>
              <a:t> JavaScript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client-side scripting language, which is often embedded in HTML.</a:t>
            </a:r>
          </a:p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Dynamically typed and not object-oriented.</a:t>
            </a:r>
          </a:p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Provides a way to access elements of HTML documents and dynamically change them.</a:t>
            </a:r>
          </a:p>
          <a:p>
            <a:pPr>
              <a:lnSpc>
                <a:spcPct val="130000"/>
              </a:lnSpc>
              <a:spcBef>
                <a:spcPct val="20000"/>
              </a:spcBef>
              <a:buSzTx/>
            </a:pP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Example:1-3.html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521"/>
    </mc:Choice>
    <mc:Fallback>
      <p:transition spd="slow" advTm="198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ea typeface="宋体" panose="02010600030101010101" pitchFamily="2" charset="-122"/>
              </a:rPr>
              <a:t>1.9.7 PHP</a:t>
            </a:r>
            <a:endParaRPr lang="en-US" altLang="zh-CN" sz="2400" b="0" smtClean="0">
              <a:ea typeface="宋体" panose="02010600030101010101" pitchFamily="2" charset="-122"/>
            </a:endParaRP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169863" indent="-169863">
              <a:lnSpc>
                <a:spcPct val="14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A server-side scripting language</a:t>
            </a:r>
            <a:r>
              <a:rPr lang="en-US" altLang="zh-CN" b="0" dirty="0" smtClean="0">
                <a:solidFill>
                  <a:schemeClr val="accent6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>
                <a:solidFill>
                  <a:schemeClr val="accent6"/>
                </a:solidFill>
              </a:rPr>
              <a:t>specifically designed for Web </a:t>
            </a:r>
            <a:r>
              <a:rPr lang="en-US" altLang="zh-CN" b="0" dirty="0" smtClean="0">
                <a:solidFill>
                  <a:schemeClr val="accent6"/>
                </a:solidFill>
              </a:rPr>
              <a:t>applications.</a:t>
            </a:r>
            <a:endParaRPr lang="en-US" altLang="zh-CN" b="0" dirty="0">
              <a:solidFill>
                <a:schemeClr val="accent6"/>
              </a:solidFill>
              <a:ea typeface="宋体" panose="02010600030101010101" pitchFamily="2" charset="-122"/>
            </a:endParaRPr>
          </a:p>
          <a:p>
            <a:pPr marL="169863" indent="-169863">
              <a:lnSpc>
                <a:spcPct val="140000"/>
              </a:lnSpc>
              <a:spcBef>
                <a:spcPct val="20000"/>
              </a:spcBef>
              <a:buSzTx/>
            </a:pPr>
            <a:r>
              <a:rPr lang="en-US" altLang="zh-CN" b="0" dirty="0" err="1" smtClean="0">
                <a:solidFill>
                  <a:schemeClr val="accent6"/>
                </a:solidFill>
                <a:ea typeface="宋体" panose="02010600030101010101" pitchFamily="2" charset="-122"/>
              </a:rPr>
              <a:t>PHP</a:t>
            </a:r>
            <a:r>
              <a:rPr lang="en-US" altLang="zh-CN" b="0" dirty="0" smtClean="0">
                <a:solidFill>
                  <a:schemeClr val="accent6"/>
                </a:solidFill>
                <a:ea typeface="宋体" panose="02010600030101010101" pitchFamily="2" charset="-122"/>
              </a:rPr>
              <a:t> code is embedded in HTML documents, as is the case with JavaScript.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 marL="169863" indent="-169863">
              <a:lnSpc>
                <a:spcPct val="140000"/>
              </a:lnSpc>
              <a:spcBef>
                <a:spcPct val="20000"/>
              </a:spcBef>
              <a:buSzTx/>
            </a:pP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Great for HTML form processing and database access through the Web.</a:t>
            </a:r>
          </a:p>
          <a:p>
            <a:pPr marL="169863" indent="-169863">
              <a:lnSpc>
                <a:spcPct val="140000"/>
              </a:lnSpc>
              <a:spcBef>
                <a:spcPct val="20000"/>
              </a:spcBef>
              <a:buSzTx/>
            </a:pP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Example:1-4.php</a:t>
            </a: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816"/>
    </mc:Choice>
    <mc:Fallback>
      <p:transition spd="slow" advTm="166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Homework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>
              <a:ea typeface="宋体" panose="02010600030101010101" pitchFamily="2" charset="-122"/>
            </a:endParaRPr>
          </a:p>
          <a:p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Install the </a:t>
            </a:r>
            <a:r>
              <a:rPr lang="en-US" altLang="zh-CN" b="0" dirty="0" err="1" smtClean="0">
                <a:solidFill>
                  <a:srgbClr val="FF0000"/>
                </a:solidFill>
                <a:ea typeface="宋体" panose="02010600030101010101" pitchFamily="2" charset="-122"/>
              </a:rPr>
              <a:t>WAMP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(Windows, Apache, </a:t>
            </a: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Mysql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PHP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) or</a:t>
            </a:r>
            <a:r>
              <a:rPr lang="en-US" altLang="zh-CN" b="0" dirty="0" smtClean="0">
                <a:solidFill>
                  <a:srgbClr val="FF0000"/>
                </a:solidFill>
                <a:ea typeface="宋体" panose="02010600030101010101" pitchFamily="2" charset="-122"/>
              </a:rPr>
              <a:t> LAMP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 (Linux, Apache, </a:t>
            </a: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Mysql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, </a:t>
            </a:r>
            <a:r>
              <a:rPr lang="en-US" altLang="zh-CN" b="0" dirty="0" err="1" smtClean="0">
                <a:solidFill>
                  <a:schemeClr val="accent2"/>
                </a:solidFill>
                <a:ea typeface="宋体" panose="02010600030101010101" pitchFamily="2" charset="-122"/>
              </a:rPr>
              <a:t>PHP</a:t>
            </a:r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)</a:t>
            </a:r>
          </a:p>
          <a:p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pPr>
              <a:buFontTx/>
              <a:buNone/>
            </a:pPr>
            <a:endParaRPr lang="en-US" altLang="zh-CN" b="0" dirty="0" smtClean="0">
              <a:solidFill>
                <a:schemeClr val="accent2"/>
              </a:solidFill>
              <a:ea typeface="宋体" panose="02010600030101010101" pitchFamily="2" charset="-122"/>
            </a:endParaRPr>
          </a:p>
          <a:p>
            <a:r>
              <a:rPr lang="en-US" altLang="zh-CN" b="0" dirty="0" smtClean="0">
                <a:solidFill>
                  <a:schemeClr val="accent2"/>
                </a:solidFill>
                <a:ea typeface="宋体" panose="02010600030101010101" pitchFamily="2" charset="-122"/>
              </a:rPr>
              <a:t>Running the examples.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342"/>
    </mc:Choice>
    <mc:Fallback>
      <p:transition spd="slow" advTm="138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1.1 Internet History </a:t>
            </a:r>
            <a:r>
              <a:rPr lang="en-US" altLang="zh-CN" sz="2400" smtClean="0">
                <a:solidFill>
                  <a:srgbClr val="92D050"/>
                </a:solidFill>
                <a:ea typeface="宋体" panose="02010600030101010101" pitchFamily="2" charset="-122"/>
              </a:rPr>
              <a:t>(pp.2)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066800"/>
            <a:ext cx="8610600" cy="4114800"/>
          </a:xfrm>
        </p:spPr>
        <p:txBody>
          <a:bodyPr/>
          <a:lstStyle/>
          <a:p>
            <a:pPr marL="168275" indent="-168275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r>
              <a:rPr lang="en-US" altLang="zh-CN" b="0" dirty="0" smtClean="0">
                <a:solidFill>
                  <a:srgbClr val="0000CC"/>
                </a:solidFill>
                <a:ea typeface="宋体" panose="02010600030101010101" pitchFamily="2" charset="-122"/>
              </a:rPr>
              <a:t>1.1.1 Origins (three phases)</a:t>
            </a:r>
          </a:p>
          <a:p>
            <a:pPr marL="168275" indent="-168275">
              <a:lnSpc>
                <a:spcPct val="100000"/>
              </a:lnSpc>
              <a:spcBef>
                <a:spcPct val="20000"/>
              </a:spcBef>
              <a:buSzTx/>
              <a:buFontTx/>
              <a:buNone/>
              <a:defRPr/>
            </a:pPr>
            <a:endParaRPr lang="en-US" altLang="zh-CN" b="0" dirty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547688" lvl="1" indent="-142875"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err="1" smtClean="0">
                <a:solidFill>
                  <a:srgbClr val="0000CC"/>
                </a:solidFill>
                <a:ea typeface="宋体" panose="02010600030101010101" pitchFamily="2" charset="-122"/>
              </a:rPr>
              <a:t>ARPAnet</a:t>
            </a:r>
            <a:r>
              <a:rPr lang="en-US" altLang="zh-CN" b="0" dirty="0" smtClean="0">
                <a:solidFill>
                  <a:srgbClr val="0000CC"/>
                </a:solidFill>
                <a:ea typeface="宋体" panose="02010600030101010101" pitchFamily="2" charset="-122"/>
              </a:rPr>
              <a:t> - late </a:t>
            </a:r>
            <a:r>
              <a:rPr lang="en-US" altLang="zh-CN" b="0" dirty="0" err="1" smtClean="0">
                <a:solidFill>
                  <a:srgbClr val="0000CC"/>
                </a:solidFill>
                <a:ea typeface="宋体" panose="02010600030101010101" pitchFamily="2" charset="-122"/>
              </a:rPr>
              <a:t>1960s</a:t>
            </a:r>
            <a:r>
              <a:rPr lang="en-US" altLang="zh-CN" b="0" dirty="0" smtClean="0">
                <a:solidFill>
                  <a:srgbClr val="0000CC"/>
                </a:solidFill>
                <a:ea typeface="宋体" panose="02010600030101010101" pitchFamily="2" charset="-122"/>
              </a:rPr>
              <a:t> and early </a:t>
            </a:r>
            <a:r>
              <a:rPr lang="en-US" altLang="zh-CN" b="0" dirty="0" err="1" smtClean="0">
                <a:solidFill>
                  <a:srgbClr val="0000CC"/>
                </a:solidFill>
                <a:ea typeface="宋体" panose="02010600030101010101" pitchFamily="2" charset="-122"/>
              </a:rPr>
              <a:t>1970s</a:t>
            </a:r>
            <a:r>
              <a:rPr lang="en-US" altLang="zh-CN" b="0" dirty="0" smtClean="0">
                <a:solidFill>
                  <a:srgbClr val="0000CC"/>
                </a:solidFill>
                <a:ea typeface="宋体" panose="02010600030101010101" pitchFamily="2" charset="-122"/>
              </a:rPr>
              <a:t> </a:t>
            </a:r>
          </a:p>
          <a:p>
            <a:pPr marL="1004888" lvl="2" indent="-142875"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>
                <a:solidFill>
                  <a:srgbClr val="0000CC"/>
                </a:solidFill>
                <a:ea typeface="宋体" panose="02010600030101010101" pitchFamily="2" charset="-122"/>
              </a:rPr>
              <a:t>F</a:t>
            </a:r>
            <a:r>
              <a:rPr lang="en-US" altLang="zh-CN" b="0" dirty="0" smtClean="0">
                <a:solidFill>
                  <a:srgbClr val="0000CC"/>
                </a:solidFill>
                <a:ea typeface="宋体" panose="02010600030101010101" pitchFamily="2" charset="-122"/>
              </a:rPr>
              <a:t>unded by </a:t>
            </a:r>
            <a:r>
              <a:rPr lang="en-US" altLang="zh-CN" b="0" dirty="0" err="1" smtClean="0">
                <a:solidFill>
                  <a:srgbClr val="0000CC"/>
                </a:solidFill>
                <a:ea typeface="宋体" panose="02010600030101010101" pitchFamily="2" charset="-122"/>
              </a:rPr>
              <a:t>DoD’s</a:t>
            </a:r>
            <a:r>
              <a:rPr lang="en-US" altLang="zh-CN" b="0" dirty="0" smtClean="0">
                <a:solidFill>
                  <a:srgbClr val="0000CC"/>
                </a:solidFill>
                <a:ea typeface="宋体" panose="02010600030101010101" pitchFamily="2" charset="-122"/>
              </a:rPr>
              <a:t> </a:t>
            </a:r>
            <a:r>
              <a:rPr lang="en-US" altLang="zh-CN" b="0" dirty="0" err="1" smtClean="0">
                <a:solidFill>
                  <a:srgbClr val="0000CC"/>
                </a:solidFill>
                <a:ea typeface="宋体" panose="02010600030101010101" pitchFamily="2" charset="-122"/>
              </a:rPr>
              <a:t>ARPA</a:t>
            </a:r>
            <a:endParaRPr lang="en-US" altLang="zh-CN" b="0" dirty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966788" lvl="2" indent="-168275"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rgbClr val="0000CC"/>
                </a:solidFill>
                <a:ea typeface="宋体" panose="02010600030101010101" pitchFamily="2" charset="-122"/>
              </a:rPr>
              <a:t>Network reliability      </a:t>
            </a:r>
          </a:p>
          <a:p>
            <a:pPr marL="966788" lvl="2" indent="-168275">
              <a:lnSpc>
                <a:spcPct val="100000"/>
              </a:lnSpc>
              <a:spcBef>
                <a:spcPct val="20000"/>
              </a:spcBef>
              <a:buSzTx/>
              <a:defRPr/>
            </a:pPr>
            <a:r>
              <a:rPr lang="en-US" altLang="zh-CN" b="0" dirty="0" smtClean="0">
                <a:solidFill>
                  <a:srgbClr val="0000CC"/>
                </a:solidFill>
                <a:ea typeface="宋体" panose="02010600030101010101" pitchFamily="2" charset="-122"/>
              </a:rPr>
              <a:t>For </a:t>
            </a:r>
            <a:r>
              <a:rPr lang="en-US" altLang="zh-CN" b="0" dirty="0" err="1" smtClean="0">
                <a:solidFill>
                  <a:srgbClr val="0000CC"/>
                </a:solidFill>
                <a:ea typeface="宋体" panose="02010600030101010101" pitchFamily="2" charset="-122"/>
              </a:rPr>
              <a:t>ARPA</a:t>
            </a:r>
            <a:r>
              <a:rPr lang="en-US" altLang="zh-CN" b="0" dirty="0" smtClean="0">
                <a:solidFill>
                  <a:srgbClr val="0000CC"/>
                </a:solidFill>
                <a:ea typeface="宋体" panose="02010600030101010101" pitchFamily="2" charset="-122"/>
              </a:rPr>
              <a:t>-funded research organizations </a:t>
            </a:r>
          </a:p>
          <a:p>
            <a:pPr marL="966788" lvl="2" indent="-168275">
              <a:lnSpc>
                <a:spcPct val="100000"/>
              </a:lnSpc>
              <a:spcBef>
                <a:spcPct val="20000"/>
              </a:spcBef>
              <a:buSzTx/>
              <a:defRPr/>
            </a:pPr>
            <a:endParaRPr lang="en-US" altLang="zh-CN" b="0" dirty="0" smtClean="0">
              <a:solidFill>
                <a:srgbClr val="0000CC"/>
              </a:solidFill>
              <a:ea typeface="宋体" panose="02010600030101010101" pitchFamily="2" charset="-122"/>
            </a:endParaRPr>
          </a:p>
        </p:txBody>
      </p:sp>
      <p:sp>
        <p:nvSpPr>
          <p:cNvPr id="8196" name="Text Box 4"/>
          <p:cNvSpPr txBox="1">
            <a:spLocks noChangeArrowheads="1"/>
          </p:cNvSpPr>
          <p:nvPr/>
        </p:nvSpPr>
        <p:spPr bwMode="auto">
          <a:xfrm>
            <a:off x="381000" y="5334000"/>
            <a:ext cx="17526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SzTx/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8197" name="Text Box 5"/>
          <p:cNvSpPr txBox="1">
            <a:spLocks noChangeArrowheads="1"/>
          </p:cNvSpPr>
          <p:nvPr/>
        </p:nvSpPr>
        <p:spPr bwMode="auto">
          <a:xfrm>
            <a:off x="762000" y="4945063"/>
            <a:ext cx="7162800" cy="111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SzTx/>
              <a:buFontTx/>
              <a:buNone/>
            </a:pPr>
            <a:r>
              <a:rPr lang="en-US" altLang="zh-CN" sz="1800">
                <a:solidFill>
                  <a:schemeClr val="accent2"/>
                </a:solidFill>
                <a:ea typeface="宋体" panose="02010600030101010101" pitchFamily="2" charset="-122"/>
              </a:rPr>
              <a:t>Notes:</a:t>
            </a:r>
          </a:p>
          <a:p>
            <a:pPr>
              <a:spcBef>
                <a:spcPct val="50000"/>
              </a:spcBef>
              <a:buSzTx/>
              <a:buFontTx/>
              <a:buNone/>
            </a:pPr>
            <a:r>
              <a:rPr lang="en-US" altLang="zh-CN" sz="1800">
                <a:solidFill>
                  <a:schemeClr val="accent2"/>
                </a:solidFill>
                <a:ea typeface="宋体" panose="02010600030101010101" pitchFamily="2" charset="-122"/>
              </a:rPr>
              <a:t>      DoD: </a:t>
            </a:r>
            <a:r>
              <a:rPr lang="en-US" altLang="zh-CN" sz="1800" b="0">
                <a:solidFill>
                  <a:schemeClr val="accent2"/>
                </a:solidFill>
                <a:ea typeface="宋体" panose="02010600030101010101" pitchFamily="2" charset="-122"/>
              </a:rPr>
              <a:t>Department of Defense</a:t>
            </a:r>
          </a:p>
          <a:p>
            <a:pPr>
              <a:spcBef>
                <a:spcPct val="50000"/>
              </a:spcBef>
              <a:buSzTx/>
              <a:buFontTx/>
              <a:buNone/>
            </a:pPr>
            <a:r>
              <a:rPr lang="en-US" altLang="zh-CN" sz="1800">
                <a:solidFill>
                  <a:schemeClr val="accent2"/>
                </a:solidFill>
                <a:ea typeface="宋体" panose="02010600030101010101" pitchFamily="2" charset="-122"/>
              </a:rPr>
              <a:t>      ARPA :</a:t>
            </a:r>
            <a:r>
              <a:rPr lang="en-US" altLang="zh-CN" sz="1800" b="0">
                <a:solidFill>
                  <a:schemeClr val="accent2"/>
                </a:solidFill>
                <a:ea typeface="宋体" panose="02010600030101010101" pitchFamily="2" charset="-122"/>
              </a:rPr>
              <a:t>Advanced Research Project Agency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5218"/>
    </mc:Choice>
    <mc:Fallback xmlns="">
      <p:transition spd="slow" advTm="195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1.1 Internet History </a:t>
            </a:r>
            <a:r>
              <a:rPr lang="en-US" altLang="zh-CN" sz="2400" smtClean="0">
                <a:solidFill>
                  <a:srgbClr val="92D050"/>
                </a:solidFill>
                <a:ea typeface="宋体" panose="02010600030101010101" pitchFamily="2" charset="-122"/>
              </a:rPr>
              <a:t>(pp.2)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066800"/>
            <a:ext cx="8610600" cy="5181600"/>
          </a:xfrm>
        </p:spPr>
        <p:txBody>
          <a:bodyPr/>
          <a:lstStyle/>
          <a:p>
            <a:pPr marL="168275" indent="-168275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1.1.1 Origins (three phases)</a:t>
            </a:r>
          </a:p>
          <a:p>
            <a:pPr marL="168275" indent="-168275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547688" lvl="1" indent="-1428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ARPAnet - late 1960s and early 1970s </a:t>
            </a:r>
          </a:p>
          <a:p>
            <a:pPr marL="966788" lvl="2" indent="-168275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547688" lvl="1" indent="-1428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BITnet, CSnet - late 1970s &amp; early 1980s</a:t>
            </a:r>
          </a:p>
          <a:p>
            <a:pPr marL="547688" lvl="1" indent="-142875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966788" lvl="2" indent="-1682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Electronic mail and file transfer for universities and institutions</a:t>
            </a:r>
          </a:p>
          <a:p>
            <a:pPr marL="966788" lvl="2" indent="-1682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Because It’s Time Network, began at City University of New York</a:t>
            </a:r>
          </a:p>
          <a:p>
            <a:pPr marL="966788" lvl="2" indent="-1682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Computer Science Network, connected several universities and universities</a:t>
            </a:r>
          </a:p>
          <a:p>
            <a:pPr marL="966788" lvl="2" indent="-168275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</p:txBody>
      </p:sp>
      <p:sp>
        <p:nvSpPr>
          <p:cNvPr id="9220" name="Text Box 4"/>
          <p:cNvSpPr txBox="1">
            <a:spLocks noChangeArrowheads="1"/>
          </p:cNvSpPr>
          <p:nvPr/>
        </p:nvSpPr>
        <p:spPr bwMode="auto">
          <a:xfrm>
            <a:off x="381000" y="5334000"/>
            <a:ext cx="17526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SzTx/>
              <a:buFontTx/>
              <a:buNone/>
            </a:pPr>
            <a:endParaRPr lang="zh-CN" altLang="en-US" sz="180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259"/>
    </mc:Choice>
    <mc:Fallback xmlns="">
      <p:transition spd="slow" advTm="160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1.1 Internet History </a:t>
            </a:r>
            <a:r>
              <a:rPr lang="en-US" altLang="zh-CN" sz="2400" smtClean="0">
                <a:solidFill>
                  <a:srgbClr val="92D050"/>
                </a:solidFill>
                <a:ea typeface="宋体" panose="02010600030101010101" pitchFamily="2" charset="-122"/>
              </a:rPr>
              <a:t>(pp.2)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066800"/>
            <a:ext cx="8610600" cy="4114800"/>
          </a:xfrm>
        </p:spPr>
        <p:txBody>
          <a:bodyPr/>
          <a:lstStyle/>
          <a:p>
            <a:pPr marL="168275" indent="-168275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1.1.1 Origins (three phases)</a:t>
            </a:r>
          </a:p>
          <a:p>
            <a:pPr marL="168275" indent="-168275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547688" lvl="1" indent="-1428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ARPAnet - late 1960s and early 1970s </a:t>
            </a:r>
          </a:p>
          <a:p>
            <a:pPr marL="966788" lvl="2" indent="-168275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547688" lvl="1" indent="-1428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BITnet, CSnet - late 1970s &amp; early 1980s</a:t>
            </a:r>
          </a:p>
          <a:p>
            <a:pPr marL="966788" lvl="2" indent="-1682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email and file transfer for other institutions</a:t>
            </a:r>
          </a:p>
          <a:p>
            <a:pPr marL="966788" lvl="2" indent="-168275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marL="547688" lvl="1" indent="-1428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NSFnet eventually became known as the Internet (1986)</a:t>
            </a:r>
            <a:r>
              <a:rPr lang="en-US" altLang="zh-CN" b="0" smtClean="0">
                <a:ea typeface="宋体" panose="02010600030101010101" pitchFamily="2" charset="-122"/>
              </a:rPr>
              <a:t> </a:t>
            </a:r>
          </a:p>
        </p:txBody>
      </p:sp>
      <p:sp>
        <p:nvSpPr>
          <p:cNvPr id="10244" name="Text Box 4"/>
          <p:cNvSpPr txBox="1">
            <a:spLocks noChangeArrowheads="1"/>
          </p:cNvSpPr>
          <p:nvPr/>
        </p:nvSpPr>
        <p:spPr bwMode="auto">
          <a:xfrm>
            <a:off x="381000" y="5334000"/>
            <a:ext cx="17526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SzTx/>
              <a:buFontTx/>
              <a:buNone/>
            </a:pPr>
            <a:endParaRPr lang="zh-CN" altLang="en-US" sz="180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675"/>
    </mc:Choice>
    <mc:Fallback xmlns="">
      <p:transition spd="slow" advTm="51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1.1 Internet History</a:t>
            </a:r>
            <a:endParaRPr lang="zh-CN" altLang="en-US" sz="2400" smtClean="0">
              <a:solidFill>
                <a:srgbClr val="000099"/>
              </a:solidFill>
              <a:ea typeface="宋体" panose="02010600030101010101" pitchFamily="2" charset="-122"/>
            </a:endParaRP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066800"/>
            <a:ext cx="8610600" cy="3581400"/>
          </a:xfrm>
        </p:spPr>
        <p:txBody>
          <a:bodyPr/>
          <a:lstStyle/>
          <a:p>
            <a:pPr lvl="1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NSFnet - 1986 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Originally for non-DOD funded places. 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Initially connected five NSF-funded supercomputer centers.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By 1990, it had replaced ARPAnet for non-military uses.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Soon became the network for all (by the early 1990s)</a:t>
            </a:r>
          </a:p>
          <a:p>
            <a:pPr lvl="2">
              <a:lnSpc>
                <a:spcPct val="10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endParaRPr lang="zh-CN" altLang="en-US" smtClean="0">
              <a:ea typeface="宋体" panose="02010600030101010101" pitchFamily="2" charset="-122"/>
            </a:endParaRPr>
          </a:p>
        </p:txBody>
      </p:sp>
      <p:sp>
        <p:nvSpPr>
          <p:cNvPr id="11268" name="Text Box 4"/>
          <p:cNvSpPr txBox="1">
            <a:spLocks noChangeArrowheads="1"/>
          </p:cNvSpPr>
          <p:nvPr/>
        </p:nvSpPr>
        <p:spPr bwMode="auto">
          <a:xfrm>
            <a:off x="762000" y="5410200"/>
            <a:ext cx="5715000" cy="725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SzTx/>
              <a:buFontTx/>
              <a:buNone/>
            </a:pPr>
            <a:r>
              <a:rPr lang="en-US" altLang="zh-CN" sz="1800">
                <a:solidFill>
                  <a:schemeClr val="accent2"/>
                </a:solidFill>
                <a:ea typeface="宋体" panose="02010600030101010101" pitchFamily="2" charset="-122"/>
              </a:rPr>
              <a:t>Notes:</a:t>
            </a:r>
          </a:p>
          <a:p>
            <a:pPr>
              <a:spcBef>
                <a:spcPct val="50000"/>
              </a:spcBef>
              <a:buSzTx/>
              <a:buFontTx/>
              <a:buNone/>
            </a:pPr>
            <a:r>
              <a:rPr lang="en-US" altLang="zh-CN" sz="1800">
                <a:solidFill>
                  <a:schemeClr val="accent2"/>
                </a:solidFill>
                <a:ea typeface="宋体" panose="02010600030101010101" pitchFamily="2" charset="-122"/>
              </a:rPr>
              <a:t>	DOD (</a:t>
            </a:r>
            <a:r>
              <a:rPr lang="en-US" altLang="zh-CN" sz="1800" b="0">
                <a:solidFill>
                  <a:schemeClr val="accent2"/>
                </a:solidFill>
                <a:ea typeface="宋体" panose="02010600030101010101" pitchFamily="2" charset="-122"/>
              </a:rPr>
              <a:t>Department of Defense)</a:t>
            </a:r>
            <a:endParaRPr lang="en-US" altLang="zh-CN" sz="1800">
              <a:solidFill>
                <a:schemeClr val="accent2"/>
              </a:solidFill>
              <a:ea typeface="宋体" panose="02010600030101010101" pitchFamily="2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485"/>
    </mc:Choice>
    <mc:Fallback xmlns="">
      <p:transition spd="slow" advTm="109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1.1 Internet History (</a:t>
            </a:r>
            <a:r>
              <a:rPr lang="en-US" altLang="zh-CN" sz="2400" smtClean="0">
                <a:solidFill>
                  <a:srgbClr val="92D050"/>
                </a:solidFill>
                <a:ea typeface="宋体" panose="02010600030101010101" pitchFamily="2" charset="-122"/>
              </a:rPr>
              <a:t>pp.3</a:t>
            </a: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)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066800"/>
            <a:ext cx="8610600" cy="3886200"/>
          </a:xfrm>
        </p:spPr>
        <p:txBody>
          <a:bodyPr/>
          <a:lstStyle/>
          <a:p>
            <a:pPr marL="168275" indent="-168275">
              <a:lnSpc>
                <a:spcPct val="10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1.1.2 What's the Internet ?</a:t>
            </a:r>
          </a:p>
          <a:p>
            <a:pPr marL="547688" lvl="1" indent="-1428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A world-wide network of computers</a:t>
            </a:r>
          </a:p>
          <a:p>
            <a:pPr marL="547688" lvl="1" indent="-1428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At the lowest level, since 1982, all connections use TCP/IP.</a:t>
            </a:r>
          </a:p>
          <a:p>
            <a:pPr marL="547688" lvl="1" indent="-1428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TCP/IP hides the differences among devices connected to the Internet. </a:t>
            </a:r>
          </a:p>
          <a:p>
            <a:pPr marL="547688" lvl="1" indent="-142875">
              <a:lnSpc>
                <a:spcPct val="10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 It allows a program on one computer to communicate with a program on another computer. </a:t>
            </a:r>
          </a:p>
        </p:txBody>
      </p:sp>
      <p:sp>
        <p:nvSpPr>
          <p:cNvPr id="12292" name="Text Box 4"/>
          <p:cNvSpPr txBox="1">
            <a:spLocks noChangeArrowheads="1"/>
          </p:cNvSpPr>
          <p:nvPr/>
        </p:nvSpPr>
        <p:spPr bwMode="auto">
          <a:xfrm>
            <a:off x="381000" y="5262563"/>
            <a:ext cx="5943600" cy="111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ct val="30000"/>
              </a:spcBef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SzTx/>
              <a:buFontTx/>
              <a:buNone/>
            </a:pPr>
            <a:r>
              <a:rPr lang="en-US" altLang="zh-CN" sz="1800">
                <a:solidFill>
                  <a:srgbClr val="660066"/>
                </a:solidFill>
                <a:ea typeface="宋体" panose="02010600030101010101" pitchFamily="2" charset="-122"/>
              </a:rPr>
              <a:t>Notes:</a:t>
            </a:r>
          </a:p>
          <a:p>
            <a:pPr>
              <a:spcBef>
                <a:spcPct val="50000"/>
              </a:spcBef>
              <a:buSzTx/>
              <a:buFontTx/>
              <a:buNone/>
            </a:pPr>
            <a:r>
              <a:rPr lang="en-US" altLang="zh-CN" sz="1800">
                <a:solidFill>
                  <a:srgbClr val="660066"/>
                </a:solidFill>
                <a:ea typeface="宋体" panose="02010600030101010101" pitchFamily="2" charset="-122"/>
              </a:rPr>
              <a:t>	</a:t>
            </a:r>
            <a:r>
              <a:rPr lang="en-US" altLang="zh-CN" sz="1800">
                <a:solidFill>
                  <a:schemeClr val="accent1"/>
                </a:solidFill>
                <a:ea typeface="宋体" panose="02010600030101010101" pitchFamily="2" charset="-122"/>
              </a:rPr>
              <a:t>TCP (Transfer Control Protocol)</a:t>
            </a:r>
          </a:p>
          <a:p>
            <a:pPr>
              <a:spcBef>
                <a:spcPct val="50000"/>
              </a:spcBef>
              <a:buSzTx/>
              <a:buFontTx/>
              <a:buNone/>
            </a:pPr>
            <a:r>
              <a:rPr lang="en-US" altLang="zh-CN" sz="1800">
                <a:solidFill>
                  <a:srgbClr val="660066"/>
                </a:solidFill>
                <a:ea typeface="宋体" panose="02010600030101010101" pitchFamily="2" charset="-122"/>
              </a:rPr>
              <a:t>	</a:t>
            </a:r>
            <a:r>
              <a:rPr lang="en-US" altLang="zh-CN" sz="1800">
                <a:solidFill>
                  <a:schemeClr val="accent1"/>
                </a:solidFill>
                <a:ea typeface="宋体" panose="02010600030101010101" pitchFamily="2" charset="-122"/>
              </a:rPr>
              <a:t>IP (Internet Protocol)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420"/>
    </mc:Choice>
    <mc:Fallback xmlns="">
      <p:transition spd="slow" advTm="229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</a:pPr>
            <a:r>
              <a:rPr lang="en-US" altLang="zh-CN" sz="2400" smtClean="0">
                <a:solidFill>
                  <a:srgbClr val="000099"/>
                </a:solidFill>
                <a:ea typeface="宋体" panose="02010600030101010101" pitchFamily="2" charset="-122"/>
              </a:rPr>
              <a:t>1.1 Internet Protocols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1.1.3 Internet Protocol (IP) Addresses(1982)</a:t>
            </a:r>
          </a:p>
          <a:p>
            <a:pPr>
              <a:lnSpc>
                <a:spcPct val="110000"/>
              </a:lnSpc>
              <a:spcBef>
                <a:spcPct val="20000"/>
              </a:spcBef>
              <a:buSzTx/>
              <a:buFontTx/>
              <a:buNone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Every node has a unique numeric address.</a:t>
            </a: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Form: 32-bit number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New standard, IPv6, has 128 bits (1998)</a:t>
            </a:r>
          </a:p>
          <a:p>
            <a:pPr lvl="2">
              <a:lnSpc>
                <a:spcPct val="110000"/>
              </a:lnSpc>
              <a:spcBef>
                <a:spcPct val="20000"/>
              </a:spcBef>
              <a:buSzTx/>
            </a:pPr>
            <a:endParaRPr lang="en-US" altLang="zh-CN" b="0" smtClean="0">
              <a:solidFill>
                <a:srgbClr val="0000CC"/>
              </a:solidFill>
              <a:ea typeface="宋体" panose="02010600030101010101" pitchFamily="2" charset="-122"/>
            </a:endParaRPr>
          </a:p>
          <a:p>
            <a:pPr lvl="1">
              <a:lnSpc>
                <a:spcPct val="110000"/>
              </a:lnSpc>
              <a:spcBef>
                <a:spcPct val="20000"/>
              </a:spcBef>
              <a:buSzTx/>
            </a:pPr>
            <a:r>
              <a:rPr lang="en-US" altLang="zh-CN" b="0" smtClean="0">
                <a:solidFill>
                  <a:srgbClr val="0000CC"/>
                </a:solidFill>
                <a:ea typeface="宋体" panose="02010600030101010101" pitchFamily="2" charset="-122"/>
              </a:rPr>
              <a:t>Organizations are assigned groups of IPs for their computers. For example, millions of IPs are assigned to DoD.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163"/>
    </mc:Choice>
    <mc:Fallback xmlns="">
      <p:transition spd="slow" advTm="176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plate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81D58"/>
      </a:dk2>
      <a:lt2>
        <a:srgbClr val="919191"/>
      </a:lt2>
      <a:accent1>
        <a:srgbClr val="FC0128"/>
      </a:accent1>
      <a:accent2>
        <a:srgbClr val="063DE8"/>
      </a:accent2>
      <a:accent3>
        <a:srgbClr val="FFFFFF"/>
      </a:accent3>
      <a:accent4>
        <a:srgbClr val="000000"/>
      </a:accent4>
      <a:accent5>
        <a:srgbClr val="FDAAAC"/>
      </a:accent5>
      <a:accent6>
        <a:srgbClr val="0536D2"/>
      </a:accent6>
      <a:hlink>
        <a:srgbClr val="00DFCA"/>
      </a:hlink>
      <a:folHlink>
        <a:srgbClr val="EAEC5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1808</TotalTime>
  <Pages>5</Pages>
  <Words>1861</Words>
  <Application>Microsoft Office PowerPoint</Application>
  <PresentationFormat>信纸(8.5x11 英寸)</PresentationFormat>
  <Paragraphs>292</Paragraphs>
  <Slides>39</Slides>
  <Notes>1</Notes>
  <HiddenSlides>0</HiddenSlides>
  <MMClips>39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5" baseType="lpstr">
      <vt:lpstr>ヒラギノ角ゴ Pro W3</vt:lpstr>
      <vt:lpstr>宋体</vt:lpstr>
      <vt:lpstr>Arial</vt:lpstr>
      <vt:lpstr>Times</vt:lpstr>
      <vt:lpstr>Times New Roman</vt:lpstr>
      <vt:lpstr>template</vt:lpstr>
      <vt:lpstr>Part 1</vt:lpstr>
      <vt:lpstr>Contents (8 sections)</vt:lpstr>
      <vt:lpstr>1.1 A Brief Introduction to the Internet</vt:lpstr>
      <vt:lpstr>1.1 Internet History (pp.2)</vt:lpstr>
      <vt:lpstr>1.1 Internet History (pp.2)</vt:lpstr>
      <vt:lpstr>1.1 Internet History (pp.2)</vt:lpstr>
      <vt:lpstr>1.1 Internet History</vt:lpstr>
      <vt:lpstr>1.1 Internet History (pp.3)</vt:lpstr>
      <vt:lpstr>1.1 Internet Protocols</vt:lpstr>
      <vt:lpstr>1.1 Internet Protocols  (pp.4)</vt:lpstr>
      <vt:lpstr>1.1 Internet Protocols</vt:lpstr>
      <vt:lpstr>Figure 1.1  Domain name conversion</vt:lpstr>
      <vt:lpstr>1.1 Internet Protocols</vt:lpstr>
      <vt:lpstr>1.2 World-Wide Web (pp.6)</vt:lpstr>
      <vt:lpstr>1.2 The World-Wide Web</vt:lpstr>
      <vt:lpstr>1.3 Web Browsers</vt:lpstr>
      <vt:lpstr>1.4 Web Servers</vt:lpstr>
      <vt:lpstr>1.4.1 Web Server Operation</vt:lpstr>
      <vt:lpstr>1.4.2 Web Server Operation Details</vt:lpstr>
      <vt:lpstr>1.4.3 Apache</vt:lpstr>
      <vt:lpstr>1.4.4  IIS</vt:lpstr>
      <vt:lpstr>1.5 Uniform Resource Locators (URLs)</vt:lpstr>
      <vt:lpstr>1.5 URLs</vt:lpstr>
      <vt:lpstr>1.7 The HyperText Transfer Protocol</vt:lpstr>
      <vt:lpstr>1.7.1 Request Phase </vt:lpstr>
      <vt:lpstr>1.7 The HyperText Transfer Protocol: Methods</vt:lpstr>
      <vt:lpstr>1.7.1 Request Phase </vt:lpstr>
      <vt:lpstr>HTTP Headers</vt:lpstr>
      <vt:lpstr>1.7.2 HTTP Response</vt:lpstr>
      <vt:lpstr>1.7.2 HTTP Response</vt:lpstr>
      <vt:lpstr>HTTP Headers</vt:lpstr>
      <vt:lpstr>1.7.2 HTTP Response Example (status line and header)</vt:lpstr>
      <vt:lpstr>1.9 The Web Programmer’s Toolbox</vt:lpstr>
      <vt:lpstr>1.8.1 XHTML</vt:lpstr>
      <vt:lpstr>1.8.1 Creating XHTML documents</vt:lpstr>
      <vt:lpstr>1.9.4 XML (eXtensible Markup Language)</vt:lpstr>
      <vt:lpstr>1.9.5 JavaScript</vt:lpstr>
      <vt:lpstr>1.9.7 PHP</vt:lpstr>
      <vt:lpstr>Homework</vt:lpstr>
    </vt:vector>
  </TitlesOfParts>
  <Manager/>
  <Company>©2008 Pearson Addison-Wesley. All rights reserved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</dc:title>
  <dc:subject>Fundamentals</dc:subject>
  <dc:creator>Robert Sebesta</dc:creator>
  <cp:keywords/>
  <dc:description/>
  <cp:lastModifiedBy>hjy</cp:lastModifiedBy>
  <cp:revision>342</cp:revision>
  <cp:lastPrinted>2002-08-21T03:16:13Z</cp:lastPrinted>
  <dcterms:created xsi:type="dcterms:W3CDTF">2007-04-26T20:52:10Z</dcterms:created>
  <dcterms:modified xsi:type="dcterms:W3CDTF">2020-02-18T15:15:37Z</dcterms:modified>
  <cp:category/>
</cp:coreProperties>
</file>

<file path=docProps/thumbnail.jpeg>
</file>